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0.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1.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2.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3.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4.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5.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6.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7.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8.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9.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20.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1.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22.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23.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theme/theme24.xml" ContentType="application/vnd.openxmlformats-officedocument.theme+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25.xml" ContentType="application/vnd.openxmlformats-officedocument.theme+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theme/theme26.xml" ContentType="application/vnd.openxmlformats-officedocument.theme+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7.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28.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29.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theme/theme30.xml" ContentType="application/vnd.openxmlformats-officedocument.theme+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theme/theme31.xml" ContentType="application/vnd.openxmlformats-officedocument.theme+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32.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33.xml" ContentType="application/vnd.openxmlformats-officedocument.theme+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theme/theme34.xml" ContentType="application/vnd.openxmlformats-officedocument.theme+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theme/theme35.xml" ContentType="application/vnd.openxmlformats-officedocument.theme+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theme/theme36.xml" ContentType="application/vnd.openxmlformats-officedocument.theme+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theme/theme37.xml" ContentType="application/vnd.openxmlformats-officedocument.theme+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theme/theme38.xml" ContentType="application/vnd.openxmlformats-officedocument.theme+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theme/theme39.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6871" r:id="rId27"/>
    <p:sldMasterId id="2147487120" r:id="rId28"/>
    <p:sldMasterId id="2147487144" r:id="rId29"/>
    <p:sldMasterId id="2147487194" r:id="rId30"/>
    <p:sldMasterId id="2147487206" r:id="rId31"/>
    <p:sldMasterId id="2147487258" r:id="rId32"/>
    <p:sldMasterId id="2147487574" r:id="rId33"/>
    <p:sldMasterId id="2147487623" r:id="rId34"/>
    <p:sldMasterId id="2147488076" r:id="rId35"/>
    <p:sldMasterId id="2147488139" r:id="rId36"/>
    <p:sldMasterId id="2147488151" r:id="rId37"/>
    <p:sldMasterId id="2147488163" r:id="rId38"/>
    <p:sldMasterId id="2147488175" r:id="rId39"/>
  </p:sldMasterIdLst>
  <p:notesMasterIdLst>
    <p:notesMasterId r:id="rId100"/>
  </p:notesMasterIdLst>
  <p:handoutMasterIdLst>
    <p:handoutMasterId r:id="rId101"/>
  </p:handoutMasterIdLst>
  <p:sldIdLst>
    <p:sldId id="722" r:id="rId40"/>
    <p:sldId id="4433" r:id="rId41"/>
    <p:sldId id="5421" r:id="rId42"/>
    <p:sldId id="5416" r:id="rId43"/>
    <p:sldId id="5422" r:id="rId44"/>
    <p:sldId id="5442" r:id="rId45"/>
    <p:sldId id="6040" r:id="rId46"/>
    <p:sldId id="5439" r:id="rId47"/>
    <p:sldId id="5481" r:id="rId48"/>
    <p:sldId id="5403" r:id="rId49"/>
    <p:sldId id="4750" r:id="rId50"/>
    <p:sldId id="5438" r:id="rId51"/>
    <p:sldId id="5435" r:id="rId52"/>
    <p:sldId id="6036" r:id="rId53"/>
    <p:sldId id="5875" r:id="rId54"/>
    <p:sldId id="5404" r:id="rId55"/>
    <p:sldId id="5444" r:id="rId56"/>
    <p:sldId id="5430" r:id="rId57"/>
    <p:sldId id="5492" r:id="rId58"/>
    <p:sldId id="5493" r:id="rId59"/>
    <p:sldId id="5425" r:id="rId60"/>
    <p:sldId id="5427" r:id="rId61"/>
    <p:sldId id="5443" r:id="rId62"/>
    <p:sldId id="5429" r:id="rId63"/>
    <p:sldId id="5428" r:id="rId64"/>
    <p:sldId id="5486" r:id="rId65"/>
    <p:sldId id="5440" r:id="rId66"/>
    <p:sldId id="5441" r:id="rId67"/>
    <p:sldId id="5405" r:id="rId68"/>
    <p:sldId id="4744" r:id="rId69"/>
    <p:sldId id="5876" r:id="rId70"/>
    <p:sldId id="5406" r:id="rId71"/>
    <p:sldId id="5483" r:id="rId72"/>
    <p:sldId id="5408" r:id="rId73"/>
    <p:sldId id="5409" r:id="rId74"/>
    <p:sldId id="5426" r:id="rId75"/>
    <p:sldId id="4853" r:id="rId76"/>
    <p:sldId id="4758" r:id="rId77"/>
    <p:sldId id="5495" r:id="rId78"/>
    <p:sldId id="5494" r:id="rId79"/>
    <p:sldId id="6035" r:id="rId80"/>
    <p:sldId id="4759" r:id="rId81"/>
    <p:sldId id="5278" r:id="rId82"/>
    <p:sldId id="5489" r:id="rId83"/>
    <p:sldId id="5488" r:id="rId84"/>
    <p:sldId id="4658" r:id="rId85"/>
    <p:sldId id="4833" r:id="rId86"/>
    <p:sldId id="5490" r:id="rId87"/>
    <p:sldId id="4640" r:id="rId88"/>
    <p:sldId id="5491" r:id="rId89"/>
    <p:sldId id="4824" r:id="rId90"/>
    <p:sldId id="5446" r:id="rId91"/>
    <p:sldId id="4683" r:id="rId92"/>
    <p:sldId id="5447" r:id="rId93"/>
    <p:sldId id="6041" r:id="rId94"/>
    <p:sldId id="6039" r:id="rId95"/>
    <p:sldId id="6095" r:id="rId96"/>
    <p:sldId id="6096" r:id="rId97"/>
    <p:sldId id="6038" r:id="rId98"/>
    <p:sldId id="6097" r:id="rId9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7F00"/>
    <a:srgbClr val="FF0000"/>
    <a:srgbClr val="FF9B0F"/>
    <a:srgbClr val="FF5376"/>
    <a:srgbClr val="FC00FF"/>
    <a:srgbClr val="00BA50"/>
    <a:srgbClr val="0084A8"/>
    <a:srgbClr val="F3B083"/>
    <a:srgbClr val="3BC4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90" autoAdjust="0"/>
    <p:restoredTop sz="89728" autoAdjust="0"/>
  </p:normalViewPr>
  <p:slideViewPr>
    <p:cSldViewPr>
      <p:cViewPr varScale="1">
        <p:scale>
          <a:sx n="114" d="100"/>
          <a:sy n="114" d="100"/>
        </p:scale>
        <p:origin x="1776"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3.xml"/><Relationship Id="rId47" Type="http://schemas.openxmlformats.org/officeDocument/2006/relationships/slide" Target="slides/slide8.xml"/><Relationship Id="rId63" Type="http://schemas.openxmlformats.org/officeDocument/2006/relationships/slide" Target="slides/slide24.xml"/><Relationship Id="rId68" Type="http://schemas.openxmlformats.org/officeDocument/2006/relationships/slide" Target="slides/slide29.xml"/><Relationship Id="rId84" Type="http://schemas.openxmlformats.org/officeDocument/2006/relationships/slide" Target="slides/slide45.xml"/><Relationship Id="rId89" Type="http://schemas.openxmlformats.org/officeDocument/2006/relationships/slide" Target="slides/slide50.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 Target="slides/slide14.xml"/><Relationship Id="rId58" Type="http://schemas.openxmlformats.org/officeDocument/2006/relationships/slide" Target="slides/slide19.xml"/><Relationship Id="rId74" Type="http://schemas.openxmlformats.org/officeDocument/2006/relationships/slide" Target="slides/slide35.xml"/><Relationship Id="rId79" Type="http://schemas.openxmlformats.org/officeDocument/2006/relationships/slide" Target="slides/slide40.xml"/><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51.xml"/><Relationship Id="rId95" Type="http://schemas.openxmlformats.org/officeDocument/2006/relationships/slide" Target="slides/slide56.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4.xml"/><Relationship Id="rId48" Type="http://schemas.openxmlformats.org/officeDocument/2006/relationships/slide" Target="slides/slide9.xml"/><Relationship Id="rId64" Type="http://schemas.openxmlformats.org/officeDocument/2006/relationships/slide" Target="slides/slide25.xml"/><Relationship Id="rId69" Type="http://schemas.openxmlformats.org/officeDocument/2006/relationships/slide" Target="slides/slide30.xml"/><Relationship Id="rId80" Type="http://schemas.openxmlformats.org/officeDocument/2006/relationships/slide" Target="slides/slide41.xml"/><Relationship Id="rId85" Type="http://schemas.openxmlformats.org/officeDocument/2006/relationships/slide" Target="slides/slide46.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59" Type="http://schemas.openxmlformats.org/officeDocument/2006/relationships/slide" Target="slides/slide20.xml"/><Relationship Id="rId103" Type="http://schemas.openxmlformats.org/officeDocument/2006/relationships/viewProps" Target="viewProps.xml"/><Relationship Id="rId20" Type="http://schemas.openxmlformats.org/officeDocument/2006/relationships/slideMaster" Target="slideMasters/slideMaster20.xml"/><Relationship Id="rId41" Type="http://schemas.openxmlformats.org/officeDocument/2006/relationships/slide" Target="slides/slide2.xml"/><Relationship Id="rId54" Type="http://schemas.openxmlformats.org/officeDocument/2006/relationships/slide" Target="slides/slide15.xml"/><Relationship Id="rId62" Type="http://schemas.openxmlformats.org/officeDocument/2006/relationships/slide" Target="slides/slide23.xml"/><Relationship Id="rId70" Type="http://schemas.openxmlformats.org/officeDocument/2006/relationships/slide" Target="slides/slide31.xml"/><Relationship Id="rId75" Type="http://schemas.openxmlformats.org/officeDocument/2006/relationships/slide" Target="slides/slide36.xml"/><Relationship Id="rId83" Type="http://schemas.openxmlformats.org/officeDocument/2006/relationships/slide" Target="slides/slide44.xml"/><Relationship Id="rId88" Type="http://schemas.openxmlformats.org/officeDocument/2006/relationships/slide" Target="slides/slide49.xml"/><Relationship Id="rId91" Type="http://schemas.openxmlformats.org/officeDocument/2006/relationships/slide" Target="slides/slide52.xml"/><Relationship Id="rId96" Type="http://schemas.openxmlformats.org/officeDocument/2006/relationships/slide" Target="slides/slide5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10.xml"/><Relationship Id="rId57" Type="http://schemas.openxmlformats.org/officeDocument/2006/relationships/slide" Target="slides/slide18.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5.xml"/><Relationship Id="rId52" Type="http://schemas.openxmlformats.org/officeDocument/2006/relationships/slide" Target="slides/slide13.xml"/><Relationship Id="rId60" Type="http://schemas.openxmlformats.org/officeDocument/2006/relationships/slide" Target="slides/slide21.xml"/><Relationship Id="rId65" Type="http://schemas.openxmlformats.org/officeDocument/2006/relationships/slide" Target="slides/slide26.xml"/><Relationship Id="rId73" Type="http://schemas.openxmlformats.org/officeDocument/2006/relationships/slide" Target="slides/slide34.xml"/><Relationship Id="rId78" Type="http://schemas.openxmlformats.org/officeDocument/2006/relationships/slide" Target="slides/slide39.xml"/><Relationship Id="rId81" Type="http://schemas.openxmlformats.org/officeDocument/2006/relationships/slide" Target="slides/slide42.xml"/><Relationship Id="rId86" Type="http://schemas.openxmlformats.org/officeDocument/2006/relationships/slide" Target="slides/slide47.xml"/><Relationship Id="rId94" Type="http://schemas.openxmlformats.org/officeDocument/2006/relationships/slide" Target="slides/slide55.xml"/><Relationship Id="rId99" Type="http://schemas.openxmlformats.org/officeDocument/2006/relationships/slide" Target="slides/slide60.xml"/><Relationship Id="rId10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34" Type="http://schemas.openxmlformats.org/officeDocument/2006/relationships/slideMaster" Target="slideMasters/slideMaster34.xml"/><Relationship Id="rId50" Type="http://schemas.openxmlformats.org/officeDocument/2006/relationships/slide" Target="slides/slide11.xml"/><Relationship Id="rId55" Type="http://schemas.openxmlformats.org/officeDocument/2006/relationships/slide" Target="slides/slide16.xml"/><Relationship Id="rId76" Type="http://schemas.openxmlformats.org/officeDocument/2006/relationships/slide" Target="slides/slide37.xml"/><Relationship Id="rId97" Type="http://schemas.openxmlformats.org/officeDocument/2006/relationships/slide" Target="slides/slide58.xml"/><Relationship Id="rId104"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32.xml"/><Relationship Id="rId92" Type="http://schemas.openxmlformats.org/officeDocument/2006/relationships/slide" Target="slides/slide53.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1.xml"/><Relationship Id="rId45" Type="http://schemas.openxmlformats.org/officeDocument/2006/relationships/slide" Target="slides/slide6.xml"/><Relationship Id="rId66" Type="http://schemas.openxmlformats.org/officeDocument/2006/relationships/slide" Target="slides/slide27.xml"/><Relationship Id="rId87" Type="http://schemas.openxmlformats.org/officeDocument/2006/relationships/slide" Target="slides/slide48.xml"/><Relationship Id="rId61" Type="http://schemas.openxmlformats.org/officeDocument/2006/relationships/slide" Target="slides/slide22.xml"/><Relationship Id="rId82" Type="http://schemas.openxmlformats.org/officeDocument/2006/relationships/slide" Target="slides/slide43.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 Target="slides/slide17.xml"/><Relationship Id="rId77" Type="http://schemas.openxmlformats.org/officeDocument/2006/relationships/slide" Target="slides/slide38.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12.xml"/><Relationship Id="rId72" Type="http://schemas.openxmlformats.org/officeDocument/2006/relationships/slide" Target="slides/slide33.xml"/><Relationship Id="rId93" Type="http://schemas.openxmlformats.org/officeDocument/2006/relationships/slide" Target="slides/slide54.xml"/><Relationship Id="rId98" Type="http://schemas.openxmlformats.org/officeDocument/2006/relationships/slide" Target="slides/slide59.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7.xml"/><Relationship Id="rId67"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10/31/22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10/31/22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ejm.org/doi/full/10.1056/NEJMoa075974"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ncbi.nlm.nih.gov/pmc/articles/PMC2880448/"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574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Plague is infamous for killing millions of people in Europe during the Middle Ages.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32</a:t>
            </a:fld>
            <a:endParaRPr lang="en-US"/>
          </a:p>
        </p:txBody>
      </p:sp>
    </p:spTree>
    <p:extLst>
      <p:ext uri="{BB962C8B-B14F-4D97-AF65-F5344CB8AC3E}">
        <p14:creationId xmlns:p14="http://schemas.microsoft.com/office/powerpoint/2010/main" val="15226660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Plague is infamous for killing millions of people in Europe during the Middle Ages. </a:t>
            </a:r>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33</a:t>
            </a:fld>
            <a:endParaRPr lang="en-US"/>
          </a:p>
        </p:txBody>
      </p:sp>
    </p:spTree>
    <p:extLst>
      <p:ext uri="{BB962C8B-B14F-4D97-AF65-F5344CB8AC3E}">
        <p14:creationId xmlns:p14="http://schemas.microsoft.com/office/powerpoint/2010/main" val="1241905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we can not do that?</a:t>
            </a:r>
          </a:p>
          <a:p>
            <a:r>
              <a:rPr lang="en-US"/>
              <a:t>Challenges: 1- supercoiled structure, small cell’s size, sensitivity to 1 base, DNA length.</a:t>
            </a:r>
          </a:p>
        </p:txBody>
      </p:sp>
      <p:sp>
        <p:nvSpPr>
          <p:cNvPr id="4" name="Slide Number Placeholder 3"/>
          <p:cNvSpPr>
            <a:spLocks noGrp="1"/>
          </p:cNvSpPr>
          <p:nvPr>
            <p:ph type="sldNum" sz="quarter" idx="5"/>
          </p:nvPr>
        </p:nvSpPr>
        <p:spPr/>
        <p:txBody>
          <a:bodyPr/>
          <a:lstStyle/>
          <a:p>
            <a:fld id="{AB959945-7217-484B-8E74-88DC87A74BB0}" type="slidenum">
              <a:rPr lang="en-US" smtClean="0"/>
              <a:pPr/>
              <a:t>38</a:t>
            </a:fld>
            <a:endParaRPr lang="en-US"/>
          </a:p>
        </p:txBody>
      </p:sp>
    </p:spTree>
    <p:extLst>
      <p:ext uri="{BB962C8B-B14F-4D97-AF65-F5344CB8AC3E}">
        <p14:creationId xmlns:p14="http://schemas.microsoft.com/office/powerpoint/2010/main" val="1782476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Why we can not do that?</a:t>
            </a:r>
          </a:p>
          <a:p>
            <a:r>
              <a:rPr lang="en-US"/>
              <a:t>Challenges: 1- supercoiled structure, small cell’s size, sensitivity to 1 base, DNA length.</a:t>
            </a:r>
          </a:p>
        </p:txBody>
      </p:sp>
      <p:sp>
        <p:nvSpPr>
          <p:cNvPr id="4" name="Slide Number Placeholder 3"/>
          <p:cNvSpPr>
            <a:spLocks noGrp="1"/>
          </p:cNvSpPr>
          <p:nvPr>
            <p:ph type="sldNum" sz="quarter" idx="5"/>
          </p:nvPr>
        </p:nvSpPr>
        <p:spPr/>
        <p:txBody>
          <a:bodyPr/>
          <a:lstStyle/>
          <a:p>
            <a:fld id="{AB959945-7217-484B-8E74-88DC87A74BB0}" type="slidenum">
              <a:rPr lang="en-US" smtClean="0"/>
              <a:pPr/>
              <a:t>39</a:t>
            </a:fld>
            <a:endParaRPr lang="en-US"/>
          </a:p>
        </p:txBody>
      </p:sp>
    </p:spTree>
    <p:extLst>
      <p:ext uri="{BB962C8B-B14F-4D97-AF65-F5344CB8AC3E}">
        <p14:creationId xmlns:p14="http://schemas.microsoft.com/office/powerpoint/2010/main" val="3298912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FF0000"/>
                </a:solidFill>
              </a:rPr>
              <a:t>Reads lack information </a:t>
            </a:r>
            <a:r>
              <a:rPr lang="en-US" sz="1200">
                <a:solidFill>
                  <a:srgbClr val="000000"/>
                </a:solidFill>
              </a:rPr>
              <a:t>about their </a:t>
            </a:r>
            <a:r>
              <a:rPr lang="en-US" sz="1200">
                <a:solidFill>
                  <a:srgbClr val="0432FF"/>
                </a:solidFill>
              </a:rPr>
              <a:t>order</a:t>
            </a:r>
            <a:r>
              <a:rPr lang="en-US" sz="1200">
                <a:solidFill>
                  <a:srgbClr val="000000"/>
                </a:solidFill>
              </a:rPr>
              <a:t> and </a:t>
            </a:r>
            <a:r>
              <a:rPr lang="en-US" sz="1200">
                <a:solidFill>
                  <a:srgbClr val="0432FF"/>
                </a:solidFill>
              </a:rPr>
              <a:t>location</a:t>
            </a:r>
            <a:r>
              <a:rPr lang="en-US" sz="1200">
                <a:solidFill>
                  <a:srgbClr val="000000"/>
                </a:solidFill>
              </a:rPr>
              <a:t> (which part of genome they are originated from)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a typeface="Tahoma" panose="020B0604030504040204" pitchFamily="34" charset="0"/>
              <a:cs typeface="Tahoma" panose="020B060403050404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ea typeface="Tahoma" panose="020B0604030504040204" pitchFamily="34" charset="0"/>
                <a:cs typeface="Tahoma" panose="020B0604030504040204" pitchFamily="34" charset="0"/>
              </a:rPr>
              <a:t>PICO bases/44 hours</a:t>
            </a:r>
            <a:endParaRPr lang="en-US" sz="1200">
              <a:solidFill>
                <a:srgbClr val="0000FF"/>
              </a:solidFill>
              <a:ea typeface="Tahoma" panose="020B0604030504040204" pitchFamily="34" charset="0"/>
              <a:cs typeface="Tahoma" panose="020B0604030504040204" pitchFamily="34" charset="0"/>
            </a:endParaRPr>
          </a:p>
        </p:txBody>
      </p:sp>
      <p:sp>
        <p:nvSpPr>
          <p:cNvPr id="4" name="Slide Number Placeholder 3"/>
          <p:cNvSpPr>
            <a:spLocks noGrp="1"/>
          </p:cNvSpPr>
          <p:nvPr>
            <p:ph type="sldNum" sz="quarter" idx="10"/>
          </p:nvPr>
        </p:nvSpPr>
        <p:spPr/>
        <p:txBody>
          <a:bodyPr/>
          <a:lstStyle/>
          <a:p>
            <a:fld id="{AB959945-7217-484B-8E74-88DC87A74BB0}" type="slidenum">
              <a:rPr lang="en-US" smtClean="0"/>
              <a:pPr/>
              <a:t>42</a:t>
            </a:fld>
            <a:endParaRPr lang="en-US"/>
          </a:p>
        </p:txBody>
      </p:sp>
    </p:spTree>
    <p:extLst>
      <p:ext uri="{BB962C8B-B14F-4D97-AF65-F5344CB8AC3E}">
        <p14:creationId xmlns:p14="http://schemas.microsoft.com/office/powerpoint/2010/main" val="3060144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9"/>
          <p:cNvSpPr>
            <a:spLocks noGrp="1" noChangeArrowheads="1"/>
          </p:cNvSpPr>
          <p:nvPr>
            <p:ph type="sldNum" sz="quarter"/>
          </p:nvPr>
        </p:nvSpPr>
        <p:spPr>
          <a:noFill/>
        </p:spPr>
        <p:txBody>
          <a:bodyPr/>
          <a:lstStyle/>
          <a:p>
            <a:fld id="{B685DBD6-D95A-41EC-889F-21CF45C92CC4}" type="slidenum">
              <a:rPr lang="en-US" smtClean="0"/>
              <a:pPr/>
              <a:t>43</a:t>
            </a:fld>
            <a:endParaRPr lang="en-US"/>
          </a:p>
        </p:txBody>
      </p:sp>
      <p:sp>
        <p:nvSpPr>
          <p:cNvPr id="10243" name="Rectangle 1"/>
          <p:cNvSpPr>
            <a:spLocks noGrp="1" noRot="1" noChangeAspect="1" noChangeArrowheads="1" noTextEdit="1"/>
          </p:cNvSpPr>
          <p:nvPr>
            <p:ph type="sldImg"/>
          </p:nvPr>
        </p:nvSpPr>
        <p:spPr>
          <a:xfrm>
            <a:off x="1144588" y="693738"/>
            <a:ext cx="4567237" cy="3427412"/>
          </a:xfrm>
          <a:solidFill>
            <a:srgbClr val="FFFFFF"/>
          </a:solidFill>
          <a:ln>
            <a:solidFill>
              <a:srgbClr val="000000"/>
            </a:solidFill>
            <a:miter lim="800000"/>
          </a:ln>
        </p:spPr>
      </p:sp>
      <p:sp>
        <p:nvSpPr>
          <p:cNvPr id="10244" name="Rectangle 2"/>
          <p:cNvSpPr>
            <a:spLocks noGrp="1" noChangeArrowheads="1"/>
          </p:cNvSpPr>
          <p:nvPr>
            <p:ph type="body" idx="1"/>
          </p:nvPr>
        </p:nvSpPr>
        <p:spPr>
          <a:xfrm>
            <a:off x="686361" y="4342535"/>
            <a:ext cx="5485279" cy="4114511"/>
          </a:xfrm>
          <a:noFill/>
          <a:ln/>
        </p:spPr>
        <p:txBody>
          <a:bodyPr wrap="none" anchor="ctr"/>
          <a:lstStyle/>
          <a:p>
            <a:endParaRPr lang="en-US"/>
          </a:p>
        </p:txBody>
      </p:sp>
    </p:spTree>
    <p:extLst>
      <p:ext uri="{BB962C8B-B14F-4D97-AF65-F5344CB8AC3E}">
        <p14:creationId xmlns:p14="http://schemas.microsoft.com/office/powerpoint/2010/main" val="3470580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1005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1258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817752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latinLnBrk="0"/>
            <a:r>
              <a:rPr lang="en-US" sz="1200" b="0" i="0" kern="1200">
                <a:solidFill>
                  <a:schemeClr val="tx1"/>
                </a:solidFill>
                <a:effectLst/>
                <a:latin typeface="+mn-lt"/>
                <a:ea typeface="+mn-ea"/>
                <a:cs typeface="+mn-cs"/>
              </a:rPr>
              <a:t>Until today, there is no machine takes genomic sample and produces the full sequence of the donor. I</a:t>
            </a:r>
          </a:p>
          <a:p>
            <a:pPr rtl="0" latinLnBrk="0"/>
            <a:r>
              <a:rPr lang="en-US" sz="1200" b="0" i="0" kern="1200" err="1">
                <a:solidFill>
                  <a:schemeClr val="tx1"/>
                </a:solidFill>
                <a:effectLst/>
                <a:latin typeface="+mn-lt"/>
                <a:ea typeface="+mn-ea"/>
                <a:cs typeface="+mn-cs"/>
              </a:rPr>
              <a:t>nstead</a:t>
            </a:r>
            <a:r>
              <a:rPr lang="en-US" sz="1200" b="0" i="0" kern="1200">
                <a:solidFill>
                  <a:schemeClr val="tx1"/>
                </a:solidFill>
                <a:effectLst/>
                <a:latin typeface="+mn-lt"/>
                <a:ea typeface="+mn-ea"/>
                <a:cs typeface="+mn-cs"/>
              </a:rPr>
              <a:t>, HTS technology is used to sequence/read random short DNA fragments of copies of the original molecule. </a:t>
            </a:r>
          </a:p>
          <a:p>
            <a:pPr rtl="0" latinLnBrk="0"/>
            <a:r>
              <a:rPr lang="en-US" sz="1200" b="1" i="0" kern="1200">
                <a:solidFill>
                  <a:schemeClr val="tx1"/>
                </a:solidFill>
                <a:effectLst/>
                <a:latin typeface="+mn-lt"/>
                <a:ea typeface="+mn-ea"/>
                <a:cs typeface="+mn-cs"/>
              </a:rPr>
              <a:t>The sequencer adds the molecule “T” to all bases near the flow cell surface and observes the chemical reaction by a CMOS sensor</a:t>
            </a:r>
            <a:r>
              <a:rPr lang="en-US" sz="1200" b="0" i="0" kern="1200">
                <a:solidFill>
                  <a:schemeClr val="tx1"/>
                </a:solidFill>
                <a:effectLst/>
                <a:latin typeface="+mn-lt"/>
                <a:ea typeface="+mn-ea"/>
                <a:cs typeface="+mn-cs"/>
              </a:rPr>
              <a:t>. If a reaction happens then the base is “A” (A reacts with T, C with G and vice versa). </a:t>
            </a:r>
          </a:p>
          <a:p>
            <a:pPr rtl="0" latinLnBrk="0"/>
            <a:r>
              <a:rPr lang="en-US" sz="1200" b="0" i="0" kern="1200">
                <a:solidFill>
                  <a:schemeClr val="tx1"/>
                </a:solidFill>
                <a:effectLst/>
                <a:latin typeface="+mn-lt"/>
                <a:ea typeface="+mn-ea"/>
                <a:cs typeface="+mn-cs"/>
              </a:rPr>
              <a:t>This step is repeated for A, C, and G molecules for each base of the fragments. </a:t>
            </a:r>
          </a:p>
          <a:p>
            <a:pPr rtl="0" latinLnBrk="0"/>
            <a:r>
              <a:rPr lang="en-US" sz="1200" b="0" i="0" kern="1200">
                <a:solidFill>
                  <a:schemeClr val="tx1"/>
                </a:solidFill>
                <a:effectLst/>
                <a:latin typeface="+mn-lt"/>
                <a:ea typeface="+mn-ea"/>
                <a:cs typeface="+mn-cs"/>
              </a:rPr>
              <a:t>Bases are sequenced concurrently, hence the name “high throughput”.</a:t>
            </a:r>
          </a:p>
          <a:p>
            <a:br>
              <a:rPr lang="en-US"/>
            </a:b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59945-7217-484B-8E74-88DC87A74BB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3450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a:ea typeface="ＭＳ Ｐゴシック" panose="020B0600070205080204" pitchFamily="34" charset="-128"/>
              </a:rPr>
              <a:t>The purpose of computing and analyzing data is always to gain insights and more knowledge.</a:t>
            </a:r>
          </a:p>
          <a:p>
            <a:endParaRPr lang="en-US" altLang="en-US">
              <a:ea typeface="ＭＳ Ｐゴシック" panose="020B060007020508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ea typeface="ＭＳ Ｐゴシック" panose="020B0600070205080204" pitchFamily="34" charset="-128"/>
              </a:rPr>
              <a:t>I like this definition by Richard Hamming who introduced the concept of Hamming distance and has a lot of works on error detection and correction.</a:t>
            </a:r>
          </a:p>
          <a:p>
            <a:endParaRPr lang="en-US" altLang="en-US">
              <a:ea typeface="ＭＳ Ｐゴシック" panose="020B0600070205080204" pitchFamily="34" charset="-128"/>
            </a:endParaRPr>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4</a:t>
            </a:fld>
            <a:endParaRPr lang="en-US"/>
          </a:p>
        </p:txBody>
      </p:sp>
    </p:spTree>
    <p:extLst>
      <p:ext uri="{BB962C8B-B14F-4D97-AF65-F5344CB8AC3E}">
        <p14:creationId xmlns:p14="http://schemas.microsoft.com/office/powerpoint/2010/main" val="2771932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Rhinoceros</a:t>
            </a:r>
          </a:p>
        </p:txBody>
      </p:sp>
      <p:sp>
        <p:nvSpPr>
          <p:cNvPr id="4" name="Slide Number Placeholder 3"/>
          <p:cNvSpPr>
            <a:spLocks noGrp="1"/>
          </p:cNvSpPr>
          <p:nvPr>
            <p:ph type="sldNum" sz="quarter" idx="5"/>
          </p:nvPr>
        </p:nvSpPr>
        <p:spPr/>
        <p:txBody>
          <a:bodyPr/>
          <a:lstStyle/>
          <a:p>
            <a:fld id="{AB959945-7217-484B-8E74-88DC87A74BB0}" type="slidenum">
              <a:rPr lang="en-US" smtClean="0"/>
              <a:pPr/>
              <a:t>52</a:t>
            </a:fld>
            <a:endParaRPr lang="en-US"/>
          </a:p>
        </p:txBody>
      </p:sp>
    </p:spTree>
    <p:extLst>
      <p:ext uri="{BB962C8B-B14F-4D97-AF65-F5344CB8AC3E}">
        <p14:creationId xmlns:p14="http://schemas.microsoft.com/office/powerpoint/2010/main" val="3500702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a:p>
        </p:txBody>
      </p:sp>
      <p:sp>
        <p:nvSpPr>
          <p:cNvPr id="4" name="Slide Number Placeholder 3"/>
          <p:cNvSpPr>
            <a:spLocks noGrp="1"/>
          </p:cNvSpPr>
          <p:nvPr>
            <p:ph type="sldNum" sz="quarter" idx="10"/>
          </p:nvPr>
        </p:nvSpPr>
        <p:spPr/>
        <p:txBody>
          <a:bodyPr/>
          <a:lstStyle/>
          <a:p>
            <a:fld id="{05E9FE4A-0C21-4AC7-A29F-491DBFD0D03B}" type="slidenum">
              <a:rPr lang="en-US" smtClean="0"/>
              <a:t>53</a:t>
            </a:fld>
            <a:endParaRPr lang="en-US"/>
          </a:p>
        </p:txBody>
      </p:sp>
    </p:spTree>
    <p:extLst>
      <p:ext uri="{BB962C8B-B14F-4D97-AF65-F5344CB8AC3E}">
        <p14:creationId xmlns:p14="http://schemas.microsoft.com/office/powerpoint/2010/main" val="13241330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By sequencing the same DNA segment many times (10 to 30 times),  we can have accurate more longer reads.</a:t>
            </a:r>
          </a:p>
        </p:txBody>
      </p:sp>
      <p:sp>
        <p:nvSpPr>
          <p:cNvPr id="4" name="Slide Number Placeholder 3"/>
          <p:cNvSpPr>
            <a:spLocks noGrp="1"/>
          </p:cNvSpPr>
          <p:nvPr>
            <p:ph type="sldNum" sz="quarter" idx="5"/>
          </p:nvPr>
        </p:nvSpPr>
        <p:spPr/>
        <p:txBody>
          <a:bodyPr/>
          <a:lstStyle/>
          <a:p>
            <a:fld id="{AB959945-7217-484B-8E74-88DC87A74BB0}" type="slidenum">
              <a:rPr lang="en-US" smtClean="0"/>
              <a:pPr/>
              <a:t>54</a:t>
            </a:fld>
            <a:endParaRPr lang="en-US"/>
          </a:p>
        </p:txBody>
      </p:sp>
    </p:spTree>
    <p:extLst>
      <p:ext uri="{BB962C8B-B14F-4D97-AF65-F5344CB8AC3E}">
        <p14:creationId xmlns:p14="http://schemas.microsoft.com/office/powerpoint/2010/main" val="3042571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60</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34538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MyHeritageDNA</a:t>
            </a:r>
            <a:r>
              <a:rPr lang="en-US"/>
              <a:t> kit is for only ancestry test</a:t>
            </a:r>
          </a:p>
        </p:txBody>
      </p:sp>
      <p:sp>
        <p:nvSpPr>
          <p:cNvPr id="4" name="Slide Number Placeholder 3"/>
          <p:cNvSpPr>
            <a:spLocks noGrp="1"/>
          </p:cNvSpPr>
          <p:nvPr>
            <p:ph type="sldNum" sz="quarter" idx="5"/>
          </p:nvPr>
        </p:nvSpPr>
        <p:spPr/>
        <p:txBody>
          <a:bodyPr/>
          <a:lstStyle/>
          <a:p>
            <a:fld id="{AB959945-7217-484B-8E74-88DC87A74BB0}" type="slidenum">
              <a:rPr lang="en-US" smtClean="0"/>
              <a:pPr/>
              <a:t>7</a:t>
            </a:fld>
            <a:endParaRPr lang="en-US"/>
          </a:p>
        </p:txBody>
      </p:sp>
    </p:spTree>
    <p:extLst>
      <p:ext uri="{BB962C8B-B14F-4D97-AF65-F5344CB8AC3E}">
        <p14:creationId xmlns:p14="http://schemas.microsoft.com/office/powerpoint/2010/main" val="1976015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8007ACF-AAC3-5042-8810-95271E5FFB1F}" type="slidenum">
              <a:rPr lang="en-US" altLang="ko-KR" sz="1200">
                <a:latin typeface="Calibri" charset="0"/>
                <a:cs typeface="맑은 고딕" charset="0"/>
              </a:rPr>
              <a:pPr eaLnBrk="1" hangingPunct="1"/>
              <a:t>10</a:t>
            </a:fld>
            <a:endParaRPr lang="en-US" altLang="ko-KR" sz="1200">
              <a:latin typeface="Calibri" charset="0"/>
              <a:cs typeface="맑은 고딕" charset="0"/>
            </a:endParaRPr>
          </a:p>
        </p:txBody>
      </p:sp>
      <p:sp>
        <p:nvSpPr>
          <p:cNvPr id="194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9460" name="Rectangle 3"/>
          <p:cNvSpPr>
            <a:spLocks noGrp="1" noChangeArrowheads="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spcBef>
                <a:spcPct val="0"/>
              </a:spcBef>
            </a:pPr>
            <a:r>
              <a:rPr lang="en-US">
                <a:latin typeface="Calibri" charset="0"/>
                <a:ea typeface="ＭＳ Ｐゴシック" charset="0"/>
                <a:cs typeface="ＭＳ Ｐゴシック" charset="0"/>
              </a:rPr>
              <a:t>Genetic association study is a procedure of seeking for the SNPs potentially causing the phenotypic changes. Here in this example of blood pressure, it appears that the left SNP is more strongly associated with the blood pressure than the right SNP, because all the individual with genotype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C</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have high blood pressure, and individuals with </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T</a:t>
            </a:r>
            <a:r>
              <a:rPr lang="ja-JP" altLang="en-US">
                <a:latin typeface="Calibri" charset="0"/>
                <a:ea typeface="ＭＳ Ｐゴシック" charset="0"/>
                <a:cs typeface="ＭＳ Ｐゴシック" charset="0"/>
              </a:rPr>
              <a:t>”</a:t>
            </a:r>
            <a:r>
              <a:rPr lang="en-US">
                <a:latin typeface="Calibri" charset="0"/>
                <a:ea typeface="ＭＳ Ｐゴシック" charset="0"/>
                <a:cs typeface="ＭＳ Ｐゴシック" charset="0"/>
              </a:rPr>
              <a:t> has low blood pressure.</a:t>
            </a:r>
          </a:p>
        </p:txBody>
      </p:sp>
    </p:spTree>
    <p:extLst>
      <p:ext uri="{BB962C8B-B14F-4D97-AF65-F5344CB8AC3E}">
        <p14:creationId xmlns:p14="http://schemas.microsoft.com/office/powerpoint/2010/main" val="1383756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the </a:t>
            </a:r>
            <a:r>
              <a:rPr lang="en-US" sz="1200" b="1" i="0" kern="1200">
                <a:solidFill>
                  <a:schemeClr val="tx1"/>
                </a:solidFill>
                <a:effectLst/>
                <a:latin typeface="+mn-lt"/>
                <a:ea typeface="+mn-ea"/>
                <a:cs typeface="+mn-cs"/>
              </a:rPr>
              <a:t>negative logarithm</a:t>
            </a:r>
            <a:r>
              <a:rPr lang="en-US" sz="1200" b="0" i="0" kern="1200">
                <a:solidFill>
                  <a:schemeClr val="tx1"/>
                </a:solidFill>
                <a:effectLst/>
                <a:latin typeface="+mn-lt"/>
                <a:ea typeface="+mn-ea"/>
                <a:cs typeface="+mn-cs"/>
              </a:rPr>
              <a:t> of the association p-value for each single nucleotide polymorphism (SNP) displayed on the </a:t>
            </a:r>
            <a:r>
              <a:rPr lang="en-US" sz="1200" b="1" i="0" kern="1200">
                <a:solidFill>
                  <a:schemeClr val="tx1"/>
                </a:solidFill>
                <a:effectLst/>
                <a:latin typeface="+mn-lt"/>
                <a:ea typeface="+mn-ea"/>
                <a:cs typeface="+mn-cs"/>
              </a:rPr>
              <a:t>Y</a:t>
            </a:r>
            <a:r>
              <a:rPr lang="en-US" sz="1200" b="0" i="0" kern="1200">
                <a:solidFill>
                  <a:schemeClr val="tx1"/>
                </a:solidFill>
                <a:effectLst/>
                <a:latin typeface="+mn-lt"/>
                <a:ea typeface="+mn-ea"/>
                <a:cs typeface="+mn-cs"/>
              </a:rPr>
              <a:t>-</a:t>
            </a:r>
            <a:r>
              <a:rPr lang="en-US" sz="1200" b="1" i="0" kern="1200">
                <a:solidFill>
                  <a:schemeClr val="tx1"/>
                </a:solidFill>
                <a:effectLst/>
                <a:latin typeface="+mn-lt"/>
                <a:ea typeface="+mn-ea"/>
                <a:cs typeface="+mn-cs"/>
              </a:rPr>
              <a:t>axis</a:t>
            </a:r>
            <a:r>
              <a:rPr lang="en-US" sz="1200" b="0" i="0" kern="1200">
                <a:solidFill>
                  <a:schemeClr val="tx1"/>
                </a:solidFill>
                <a:effectLst/>
                <a:latin typeface="+mn-lt"/>
                <a:ea typeface="+mn-ea"/>
                <a:cs typeface="+mn-cs"/>
              </a:rPr>
              <a:t>, meaning that each dot on the </a:t>
            </a:r>
            <a:r>
              <a:rPr lang="en-US" sz="1200" b="1" i="0" kern="1200">
                <a:solidFill>
                  <a:schemeClr val="tx1"/>
                </a:solidFill>
                <a:effectLst/>
                <a:latin typeface="+mn-lt"/>
                <a:ea typeface="+mn-ea"/>
                <a:cs typeface="+mn-cs"/>
              </a:rPr>
              <a:t>Manhattan plot</a:t>
            </a:r>
            <a:r>
              <a:rPr lang="en-US" sz="1200" b="0" i="0" kern="1200">
                <a:solidFill>
                  <a:schemeClr val="tx1"/>
                </a:solidFill>
                <a:effectLst/>
                <a:latin typeface="+mn-lt"/>
                <a:ea typeface="+mn-ea"/>
                <a:cs typeface="+mn-cs"/>
              </a:rPr>
              <a:t> signifies a SNP</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11</a:t>
            </a:fld>
            <a:endParaRPr lang="en-US"/>
          </a:p>
        </p:txBody>
      </p:sp>
    </p:spTree>
    <p:extLst>
      <p:ext uri="{BB962C8B-B14F-4D97-AF65-F5344CB8AC3E}">
        <p14:creationId xmlns:p14="http://schemas.microsoft.com/office/powerpoint/2010/main" val="2050198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same methodology can be applied to other genomic datasets</a:t>
            </a:r>
          </a:p>
        </p:txBody>
      </p:sp>
      <p:sp>
        <p:nvSpPr>
          <p:cNvPr id="4" name="Slide Number Placeholder 3"/>
          <p:cNvSpPr>
            <a:spLocks noGrp="1"/>
          </p:cNvSpPr>
          <p:nvPr>
            <p:ph type="sldNum" sz="quarter" idx="5"/>
          </p:nvPr>
        </p:nvSpPr>
        <p:spPr/>
        <p:txBody>
          <a:bodyPr/>
          <a:lstStyle/>
          <a:p>
            <a:fld id="{AB959945-7217-484B-8E74-88DC87A74BB0}" type="slidenum">
              <a:rPr lang="en-US" smtClean="0"/>
              <a:pPr/>
              <a:t>12</a:t>
            </a:fld>
            <a:endParaRPr lang="en-US"/>
          </a:p>
        </p:txBody>
      </p:sp>
    </p:spTree>
    <p:extLst>
      <p:ext uri="{BB962C8B-B14F-4D97-AF65-F5344CB8AC3E}">
        <p14:creationId xmlns:p14="http://schemas.microsoft.com/office/powerpoint/2010/main" val="42607590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There is also an urgent need for rapidly incorporating clinical sequencing into clinical practice for diagnosis of genetic disorders in critically ill infants [53, 54, 55, 56]. While early diagnosis in such infants shortens the clinical course and enables optimal outcomes [57, 58, 59], it is still challenging to deliver </a:t>
            </a:r>
            <a:r>
              <a:rPr lang="en-US" sz="1200" b="0" i="0" u="none" strike="noStrike" kern="1200" baseline="0" dirty="0" err="1">
                <a:solidFill>
                  <a:schemeClr val="tx1"/>
                </a:solidFill>
                <a:latin typeface="+mn-lt"/>
                <a:ea typeface="+mn-ea"/>
                <a:cs typeface="+mn-cs"/>
              </a:rPr>
              <a:t>ecient</a:t>
            </a:r>
            <a:r>
              <a:rPr lang="en-US" sz="1200" b="0" i="0" u="none" strike="noStrike" kern="1200" baseline="0" dirty="0">
                <a:solidFill>
                  <a:schemeClr val="tx1"/>
                </a:solidFill>
                <a:latin typeface="+mn-lt"/>
                <a:ea typeface="+mn-ea"/>
                <a:cs typeface="+mn-cs"/>
              </a:rPr>
              <a:t> clinical sequencing for tens to hundreds of thousands of hospitalized infants each year [60].</a:t>
            </a:r>
            <a:endParaRPr lang="en-US" dirty="0"/>
          </a:p>
        </p:txBody>
      </p:sp>
      <p:sp>
        <p:nvSpPr>
          <p:cNvPr id="4" name="Slide Number Placeholder 3"/>
          <p:cNvSpPr>
            <a:spLocks noGrp="1"/>
          </p:cNvSpPr>
          <p:nvPr>
            <p:ph type="sldNum" sz="quarter" idx="10"/>
          </p:nvPr>
        </p:nvSpPr>
        <p:spPr/>
        <p:txBody>
          <a:bodyPr/>
          <a:lstStyle/>
          <a:p>
            <a:fld id="{AB959945-7217-484B-8E74-88DC87A74BB0}" type="slidenum">
              <a:rPr lang="en-US" smtClean="0"/>
              <a:pPr/>
              <a:t>14</a:t>
            </a:fld>
            <a:endParaRPr lang="en-US"/>
          </a:p>
        </p:txBody>
      </p:sp>
    </p:spTree>
    <p:extLst>
      <p:ext uri="{BB962C8B-B14F-4D97-AF65-F5344CB8AC3E}">
        <p14:creationId xmlns:p14="http://schemas.microsoft.com/office/powerpoint/2010/main" val="2538761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SNP is 1 </a:t>
            </a:r>
            <a:r>
              <a:rPr lang="en-US" err="1"/>
              <a:t>bp</a:t>
            </a:r>
            <a:r>
              <a:rPr lang="en-US"/>
              <a:t>, INDEL 1-49bp, Structural Variation &gt;=50bp</a:t>
            </a:r>
          </a:p>
          <a:p>
            <a:endParaRPr lang="en-US">
              <a:hlinkClick r:id="rId3"/>
            </a:endParaRPr>
          </a:p>
          <a:p>
            <a:endParaRPr lang="en-US">
              <a:hlinkClick r:id="rId3"/>
            </a:endParaRPr>
          </a:p>
          <a:p>
            <a:r>
              <a:rPr lang="en-US">
                <a:hlinkClick r:id="rId3"/>
              </a:rPr>
              <a:t>https://www.nejm.org/doi/full/10.1056/NEJMoa075974</a:t>
            </a:r>
            <a:endParaRPr lang="en-US"/>
          </a:p>
          <a:p>
            <a:r>
              <a:rPr lang="en-US">
                <a:hlinkClick r:id="rId4"/>
              </a:rPr>
              <a:t>https://www.ncbi.nlm.nih.gov/pmc/articles/PMC2880448/</a:t>
            </a:r>
            <a:endParaRPr lang="en-US"/>
          </a:p>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16</a:t>
            </a:fld>
            <a:endParaRPr lang="en-US"/>
          </a:p>
        </p:txBody>
      </p:sp>
    </p:spTree>
    <p:extLst>
      <p:ext uri="{BB962C8B-B14F-4D97-AF65-F5344CB8AC3E}">
        <p14:creationId xmlns:p14="http://schemas.microsoft.com/office/powerpoint/2010/main" val="3023658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1450" indent="-171450">
              <a:buFont typeface="Arial" panose="020B0604020202020204" pitchFamily="34" charset="0"/>
              <a:buChar char="•"/>
            </a:pPr>
            <a:r>
              <a:rPr lang="en-US" sz="1200"/>
              <a:t>In 2015, they sequenced DNA from surfaces across the </a:t>
            </a:r>
            <a:r>
              <a:rPr lang="en-US" sz="1200">
                <a:solidFill>
                  <a:srgbClr val="FF0000"/>
                </a:solidFill>
              </a:rPr>
              <a:t>entire New York City (NYC) </a:t>
            </a:r>
            <a:r>
              <a:rPr lang="en-US" sz="1200"/>
              <a:t>subway system.</a:t>
            </a:r>
          </a:p>
          <a:p>
            <a:pPr marL="171450" indent="-171450">
              <a:buFont typeface="Arial" panose="020B0604020202020204" pitchFamily="34" charset="0"/>
              <a:buChar char="•"/>
            </a:pPr>
            <a:r>
              <a:rPr lang="en-US" sz="1200"/>
              <a:t>~ 1,700 microbial taxa detected were dominated mostly by </a:t>
            </a:r>
            <a:r>
              <a:rPr lang="en-US" sz="1200">
                <a:solidFill>
                  <a:srgbClr val="FF0000"/>
                </a:solidFill>
              </a:rPr>
              <a:t>human skin bacteria</a:t>
            </a:r>
            <a:r>
              <a:rPr lang="en-US" sz="1200"/>
              <a:t>.</a:t>
            </a:r>
          </a:p>
          <a:p>
            <a:pPr marL="171450" indent="-171450">
              <a:buFont typeface="Arial" panose="020B0604020202020204" pitchFamily="34" charset="0"/>
              <a:buChar char="•"/>
            </a:pPr>
            <a:r>
              <a:rPr lang="en-US" sz="1200"/>
              <a:t>Almost half the DNA present on the subway surfaces matched </a:t>
            </a:r>
            <a:r>
              <a:rPr lang="en-US" sz="1200">
                <a:solidFill>
                  <a:srgbClr val="FF0000"/>
                </a:solidFill>
              </a:rPr>
              <a:t>no known organism</a:t>
            </a:r>
            <a:r>
              <a:rPr lang="en-US" sz="1200"/>
              <a:t>. </a:t>
            </a:r>
          </a:p>
          <a:p>
            <a:pPr marL="171450" indent="-171450">
              <a:buFont typeface="Arial" panose="020B0604020202020204" pitchFamily="34" charset="0"/>
              <a:buChar char="•"/>
            </a:pPr>
            <a:r>
              <a:rPr lang="en-US" sz="1200"/>
              <a:t>And though results showed that the bacteria found in the subways were mostly </a:t>
            </a:r>
            <a:r>
              <a:rPr lang="en-US" sz="1200">
                <a:solidFill>
                  <a:srgbClr val="FF0000"/>
                </a:solidFill>
              </a:rPr>
              <a:t>harmless</a:t>
            </a:r>
            <a:r>
              <a:rPr lang="en-US" sz="1200"/>
              <a:t>, they detected pathogenic agents, including fragments of the </a:t>
            </a:r>
            <a:r>
              <a:rPr lang="en-US" sz="1200" b="1">
                <a:solidFill>
                  <a:srgbClr val="FF0000"/>
                </a:solidFill>
                <a:effectLst>
                  <a:outerShdw blurRad="38100" dist="38100" dir="2700000" algn="tl">
                    <a:srgbClr val="000000">
                      <a:alpha val="43137"/>
                    </a:srgbClr>
                  </a:outerShdw>
                </a:effectLst>
              </a:rPr>
              <a:t>plague and anthrax genomes </a:t>
            </a:r>
            <a:r>
              <a:rPr lang="en-US" sz="1200"/>
              <a:t>!!</a:t>
            </a:r>
          </a:p>
          <a:p>
            <a:endParaRPr lang="en-US"/>
          </a:p>
          <a:p>
            <a:endParaRPr lang="en-US"/>
          </a:p>
          <a:p>
            <a:endParaRPr lang="en-US"/>
          </a:p>
          <a:p>
            <a:r>
              <a:rPr lang="en-US" err="1"/>
              <a:t>MegaBLAST</a:t>
            </a:r>
            <a:r>
              <a:rPr lang="en-US"/>
              <a:t>-LCA Pipeline The </a:t>
            </a:r>
            <a:r>
              <a:rPr lang="en-US" err="1"/>
              <a:t>MegaBLAST</a:t>
            </a:r>
            <a:r>
              <a:rPr lang="en-US"/>
              <a:t>-LCA pipeline consisted of five steps explained in detail below. </a:t>
            </a:r>
          </a:p>
          <a:p>
            <a:pPr marL="228600" indent="-228600">
              <a:buAutoNum type="arabicParenBoth"/>
            </a:pPr>
            <a:r>
              <a:rPr lang="en-US"/>
              <a:t>Paired-end reads were prepared for BLAST by trimming, filtering on quality scores, and converting to unpaired FASTA sequences. </a:t>
            </a:r>
          </a:p>
          <a:p>
            <a:pPr marL="228600" indent="-228600">
              <a:buAutoNum type="arabicParenBoth"/>
            </a:pPr>
            <a:r>
              <a:rPr lang="en-US"/>
              <a:t>Prepared reads were searched for in the NCBI NT database using </a:t>
            </a:r>
            <a:r>
              <a:rPr lang="en-US" err="1"/>
              <a:t>MegaBLAST</a:t>
            </a:r>
            <a:r>
              <a:rPr lang="en-US"/>
              <a:t> (default parameters). </a:t>
            </a:r>
          </a:p>
          <a:p>
            <a:pPr marL="228600" indent="-228600">
              <a:buAutoNum type="arabicParenBoth"/>
            </a:pPr>
            <a:r>
              <a:rPr lang="en-US" err="1"/>
              <a:t>MegaBLAST</a:t>
            </a:r>
            <a:r>
              <a:rPr lang="en-US"/>
              <a:t> hits were filtered such that short and low-scoring hits were ignored in subsequent analysis.</a:t>
            </a:r>
          </a:p>
          <a:p>
            <a:pPr marL="228600" indent="-228600">
              <a:buAutoNum type="arabicParenBoth"/>
            </a:pPr>
            <a:r>
              <a:rPr lang="en-US"/>
              <a:t>Reads with </a:t>
            </a:r>
            <a:r>
              <a:rPr lang="en-US" err="1"/>
              <a:t>MegaBLAST</a:t>
            </a:r>
            <a:r>
              <a:rPr lang="en-US"/>
              <a:t> hits to multiple taxa were assigned to the LCA taxa in the NCBI Taxonomy using the MEGAN algorithm. For example, hits to multiple species of the same genus are assigned to the common genus by the LCA algorithm. </a:t>
            </a:r>
          </a:p>
          <a:p>
            <a:pPr marL="228600" indent="-228600">
              <a:buAutoNum type="arabicParenBoth"/>
            </a:pPr>
            <a:r>
              <a:rPr lang="en-US"/>
              <a:t>Finally, for each sample, the total number of reads assigned to each taxon were counted. We validated our </a:t>
            </a:r>
            <a:r>
              <a:rPr lang="en-US" err="1"/>
              <a:t>MegaBLAST</a:t>
            </a:r>
            <a:r>
              <a:rPr lang="en-US"/>
              <a:t>-LCA pipeline on a mock community of 11 bacterial species (see Tables S2 and S3).</a:t>
            </a:r>
          </a:p>
        </p:txBody>
      </p:sp>
      <p:sp>
        <p:nvSpPr>
          <p:cNvPr id="4" name="Slide Number Placeholder 3"/>
          <p:cNvSpPr>
            <a:spLocks noGrp="1"/>
          </p:cNvSpPr>
          <p:nvPr>
            <p:ph type="sldNum" sz="quarter" idx="10"/>
          </p:nvPr>
        </p:nvSpPr>
        <p:spPr/>
        <p:txBody>
          <a:bodyPr/>
          <a:lstStyle/>
          <a:p>
            <a:fld id="{CD447B59-457F-4165-BB7E-2B5077C247D4}" type="slidenum">
              <a:rPr lang="en-US" smtClean="0"/>
              <a:t>30</a:t>
            </a:fld>
            <a:endParaRPr lang="en-US"/>
          </a:p>
        </p:txBody>
      </p:sp>
    </p:spTree>
    <p:extLst>
      <p:ext uri="{BB962C8B-B14F-4D97-AF65-F5344CB8AC3E}">
        <p14:creationId xmlns:p14="http://schemas.microsoft.com/office/powerpoint/2010/main" val="3468805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8079595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8699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75157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1295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2414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513363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326171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589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85745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015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80123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5115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694097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5019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48501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104253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2803178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97954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0494547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249070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6683859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35443808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536627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86644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040316079"/>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9550551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50049071"/>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09667803"/>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850335604"/>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86861317"/>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65847800"/>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81083894"/>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3754322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44814988"/>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272918736"/>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425283133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638844089"/>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4281490560"/>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733195777"/>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760736871"/>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397649569"/>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931982028"/>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6937798"/>
      </p:ext>
    </p:extLst>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3704035137"/>
      </p:ext>
    </p:extLst>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2237166669"/>
      </p:ext>
    </p:extLst>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89293249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t>‹#›</a:t>
            </a:fld>
            <a:endParaRPr lang="en-US"/>
          </a:p>
        </p:txBody>
      </p:sp>
    </p:spTree>
    <p:extLst>
      <p:ext uri="{BB962C8B-B14F-4D97-AF65-F5344CB8AC3E}">
        <p14:creationId xmlns:p14="http://schemas.microsoft.com/office/powerpoint/2010/main" val="132041881"/>
      </p:ext>
    </p:extLst>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type="obj" preserve="1">
  <p:cSld name="標題及物件">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pic>
        <p:nvPicPr>
          <p:cNvPr id="7" name="Picture 6"/>
          <p:cNvPicPr>
            <a:picLocks noChangeAspect="1"/>
          </p:cNvPicPr>
          <p:nvPr userDrawn="1"/>
        </p:nvPicPr>
        <p:blipFill>
          <a:blip r:embed="rId2"/>
          <a:stretch>
            <a:fillRect/>
          </a:stretch>
        </p:blipFill>
        <p:spPr>
          <a:xfrm>
            <a:off x="157619" y="6491171"/>
            <a:ext cx="1090808" cy="245591"/>
          </a:xfrm>
          <a:prstGeom prst="rect">
            <a:avLst/>
          </a:prstGeom>
        </p:spPr>
      </p:pic>
    </p:spTree>
    <p:extLst>
      <p:ext uri="{BB962C8B-B14F-4D97-AF65-F5344CB8AC3E}">
        <p14:creationId xmlns:p14="http://schemas.microsoft.com/office/powerpoint/2010/main" val="2960882561"/>
      </p:ext>
    </p:extLst>
  </p:cSld>
  <p:clrMapOvr>
    <a:overrideClrMapping bg1="lt1" tx1="dk1" bg2="lt2" tx2="dk2" accent1="accent1" accent2="accent2" accent3="accent3" accent4="accent4" accent5="accent5" accent6="accent6" hlink="hlink" folHlink="folHlink"/>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06891645"/>
      </p:ext>
    </p:extLst>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6624590"/>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55453510"/>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0602706"/>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4115285652"/>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732395157"/>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92338345"/>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3993716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8775401"/>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74"/>
            <a:ext cx="7772400" cy="1470025"/>
          </a:xfrm>
        </p:spPr>
        <p:txBody>
          <a:bodyPr/>
          <a:lstStyle>
            <a:lvl1pPr>
              <a:defRPr>
                <a:solidFill>
                  <a:srgbClr val="006633"/>
                </a:solidFill>
              </a:defRPr>
            </a:lvl1pPr>
          </a:lstStyle>
          <a:p>
            <a:r>
              <a:rPr lang="tr-TR" altLang="zh-TW"/>
              <a:t>Click to edit Master title style</a:t>
            </a:r>
            <a:endParaRPr lang="en-US" dirty="0"/>
          </a:p>
        </p:txBody>
      </p:sp>
      <p:sp>
        <p:nvSpPr>
          <p:cNvPr id="3" name="Subtitle 2"/>
          <p:cNvSpPr>
            <a:spLocks noGrp="1"/>
          </p:cNvSpPr>
          <p:nvPr>
            <p:ph type="subTitle" idx="1"/>
          </p:nvPr>
        </p:nvSpPr>
        <p:spPr>
          <a:xfrm>
            <a:off x="1371600" y="3733800"/>
            <a:ext cx="6400800" cy="1752600"/>
          </a:xfrm>
        </p:spPr>
        <p:txBody>
          <a:bodyPr/>
          <a:lstStyle>
            <a:lvl1pPr marL="0" indent="0" algn="ctr">
              <a:buNone/>
              <a:defRPr b="0">
                <a:solidFill>
                  <a:schemeClr val="tx1"/>
                </a:solidFill>
              </a:defRPr>
            </a:lvl1pPr>
            <a:lvl2pPr marL="457130" indent="0" algn="ctr">
              <a:buNone/>
              <a:defRPr>
                <a:solidFill>
                  <a:schemeClr val="tx1">
                    <a:tint val="75000"/>
                  </a:schemeClr>
                </a:solidFill>
              </a:defRPr>
            </a:lvl2pPr>
            <a:lvl3pPr marL="914259" indent="0" algn="ctr">
              <a:buNone/>
              <a:defRPr>
                <a:solidFill>
                  <a:schemeClr val="tx1">
                    <a:tint val="75000"/>
                  </a:schemeClr>
                </a:solidFill>
              </a:defRPr>
            </a:lvl3pPr>
            <a:lvl4pPr marL="1371390" indent="0" algn="ctr">
              <a:buNone/>
              <a:defRPr>
                <a:solidFill>
                  <a:schemeClr val="tx1">
                    <a:tint val="75000"/>
                  </a:schemeClr>
                </a:solidFill>
              </a:defRPr>
            </a:lvl4pPr>
            <a:lvl5pPr marL="1828519" indent="0" algn="ctr">
              <a:buNone/>
              <a:defRPr>
                <a:solidFill>
                  <a:schemeClr val="tx1">
                    <a:tint val="75000"/>
                  </a:schemeClr>
                </a:solidFill>
              </a:defRPr>
            </a:lvl5pPr>
            <a:lvl6pPr marL="2285649" indent="0" algn="ctr">
              <a:buNone/>
              <a:defRPr>
                <a:solidFill>
                  <a:schemeClr val="tx1">
                    <a:tint val="75000"/>
                  </a:schemeClr>
                </a:solidFill>
              </a:defRPr>
            </a:lvl6pPr>
            <a:lvl7pPr marL="2742780" indent="0" algn="ctr">
              <a:buNone/>
              <a:defRPr>
                <a:solidFill>
                  <a:schemeClr val="tx1">
                    <a:tint val="75000"/>
                  </a:schemeClr>
                </a:solidFill>
              </a:defRPr>
            </a:lvl7pPr>
            <a:lvl8pPr marL="3199908" indent="0" algn="ctr">
              <a:buNone/>
              <a:defRPr>
                <a:solidFill>
                  <a:schemeClr val="tx1">
                    <a:tint val="75000"/>
                  </a:schemeClr>
                </a:solidFill>
              </a:defRPr>
            </a:lvl8pPr>
            <a:lvl9pPr marL="3657039" indent="0" algn="ctr">
              <a:buNone/>
              <a:defRPr>
                <a:solidFill>
                  <a:schemeClr val="tx1">
                    <a:tint val="75000"/>
                  </a:schemeClr>
                </a:solidFill>
              </a:defRPr>
            </a:lvl9pPr>
          </a:lstStyle>
          <a:p>
            <a:r>
              <a:rPr lang="tr-TR" altLang="zh-TW"/>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reeform 10"/>
          <p:cNvSpPr>
            <a:spLocks noChangeArrowheads="1"/>
          </p:cNvSpPr>
          <p:nvPr userDrawn="1"/>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p:spPr>
        <p:txBody>
          <a:bodyPr lIns="91425" tIns="45713" rIns="91425" bIns="45713"/>
          <a:lstStyle/>
          <a:p>
            <a:pPr defTabSz="914259">
              <a:defRPr/>
            </a:pPr>
            <a:endParaRPr lang="en-US" sz="1800" kern="0">
              <a:solidFill>
                <a:sysClr val="windowText" lastClr="000000"/>
              </a:solidFill>
              <a:latin typeface="Calibri"/>
            </a:endParaRPr>
          </a:p>
        </p:txBody>
      </p:sp>
      <p:sp>
        <p:nvSpPr>
          <p:cNvPr id="12" name="Line 8"/>
          <p:cNvSpPr>
            <a:spLocks noChangeShapeType="1"/>
          </p:cNvSpPr>
          <p:nvPr userDrawn="1"/>
        </p:nvSpPr>
        <p:spPr bwMode="auto">
          <a:xfrm>
            <a:off x="457200" y="3371850"/>
            <a:ext cx="8229600" cy="0"/>
          </a:xfrm>
          <a:prstGeom prst="line">
            <a:avLst/>
          </a:prstGeom>
          <a:noFill/>
          <a:ln w="19050">
            <a:solidFill>
              <a:srgbClr val="CC9900"/>
            </a:solidFill>
            <a:round/>
            <a:headEnd/>
            <a:tailEnd/>
          </a:ln>
          <a:effectLst/>
        </p:spPr>
        <p:txBody>
          <a:bodyPr lIns="91425" tIns="45713" rIns="91425" bIns="45713"/>
          <a:lstStyle/>
          <a:p>
            <a:pPr defTabSz="914259">
              <a:defRPr/>
            </a:pPr>
            <a:endParaRPr lang="en-US" sz="1800" kern="0">
              <a:solidFill>
                <a:sysClr val="windowText" lastClr="000000"/>
              </a:solidFill>
              <a:latin typeface="Calibri"/>
            </a:endParaRPr>
          </a:p>
        </p:txBody>
      </p:sp>
    </p:spTree>
    <p:extLst>
      <p:ext uri="{BB962C8B-B14F-4D97-AF65-F5344CB8AC3E}">
        <p14:creationId xmlns:p14="http://schemas.microsoft.com/office/powerpoint/2010/main" val="1637497966"/>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6633"/>
                </a:solidFill>
              </a:defRPr>
            </a:lvl1pPr>
          </a:lstStyle>
          <a:p>
            <a:r>
              <a:rPr lang="tr-TR" altLang="zh-TW"/>
              <a:t>Click to edit Master title style</a:t>
            </a:r>
            <a:endParaRPr lang="en-US" dirty="0"/>
          </a:p>
        </p:txBody>
      </p:sp>
      <p:sp>
        <p:nvSpPr>
          <p:cNvPr id="3" name="Content Placeholder 2"/>
          <p:cNvSpPr>
            <a:spLocks noGrp="1"/>
          </p:cNvSpPr>
          <p:nvPr>
            <p:ph idx="1"/>
          </p:nvPr>
        </p:nvSpPr>
        <p:spPr>
          <a:xfrm>
            <a:off x="457200" y="1295400"/>
            <a:ext cx="8229600" cy="5029200"/>
          </a:xfrm>
        </p:spPr>
        <p:txBody>
          <a:body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a:xfrm>
            <a:off x="6705601" y="6416752"/>
            <a:ext cx="2133600" cy="365125"/>
          </a:xfrm>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cxnSp>
        <p:nvCxnSpPr>
          <p:cNvPr id="7" name="Straight Connector 6"/>
          <p:cNvCxnSpPr/>
          <p:nvPr userDrawn="1"/>
        </p:nvCxnSpPr>
        <p:spPr>
          <a:xfrm>
            <a:off x="457200" y="1065212"/>
            <a:ext cx="8229600" cy="1588"/>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6022139"/>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7"/>
            <a:ext cx="7772400" cy="1362075"/>
          </a:xfrm>
        </p:spPr>
        <p:txBody>
          <a:bodyPr anchor="t"/>
          <a:lstStyle>
            <a:lvl1pPr algn="l">
              <a:defRPr sz="4000" b="1" cap="all"/>
            </a:lvl1pPr>
          </a:lstStyle>
          <a:p>
            <a:r>
              <a:rPr lang="tr-TR"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tr-TR" altLang="zh-TW"/>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105750641"/>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99873483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Text Placeholder 4"/>
          <p:cNvSpPr>
            <a:spLocks noGrp="1"/>
          </p:cNvSpPr>
          <p:nvPr>
            <p:ph type="body" sz="quarter" idx="3"/>
          </p:nvPr>
        </p:nvSpPr>
        <p:spPr>
          <a:xfrm>
            <a:off x="4645063"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6" name="Content Placeholder 5"/>
          <p:cNvSpPr>
            <a:spLocks noGrp="1"/>
          </p:cNvSpPr>
          <p:nvPr>
            <p:ph sz="quarter" idx="4"/>
          </p:nvPr>
        </p:nvSpPr>
        <p:spPr>
          <a:xfrm>
            <a:off x="464506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7" name="Date Placeholder 6"/>
          <p:cNvSpPr>
            <a:spLocks noGrp="1"/>
          </p:cNvSpPr>
          <p:nvPr>
            <p:ph type="dt" sz="half" idx="10"/>
          </p:nvPr>
        </p:nvSpPr>
        <p:spPr/>
        <p:txBody>
          <a:bodyPr/>
          <a:lstStyle/>
          <a:p>
            <a:endParaRPr lang="en-US" dirty="0">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656128069"/>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Date Placeholder 2"/>
          <p:cNvSpPr>
            <a:spLocks noGrp="1"/>
          </p:cNvSpPr>
          <p:nvPr>
            <p:ph type="dt" sz="half" idx="10"/>
          </p:nvPr>
        </p:nvSpPr>
        <p:spPr/>
        <p:txBody>
          <a:bodyPr/>
          <a:lstStyle/>
          <a:p>
            <a:endParaRPr lang="en-US" dirty="0">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17158757"/>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07887088"/>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tr-TR" altLang="zh-TW"/>
              <a:t>Click to edit Master title style</a:t>
            </a:r>
            <a:endParaRPr lang="en-US"/>
          </a:p>
        </p:txBody>
      </p:sp>
      <p:sp>
        <p:nvSpPr>
          <p:cNvPr id="3" name="Content Placeholder 2"/>
          <p:cNvSpPr>
            <a:spLocks noGrp="1"/>
          </p:cNvSpPr>
          <p:nvPr>
            <p:ph idx="1"/>
          </p:nvPr>
        </p:nvSpPr>
        <p:spPr>
          <a:xfrm>
            <a:off x="3575050" y="27312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262975933"/>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r>
              <a:rPr lang="tr-TR"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36298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00831019"/>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15"/>
            <a:ext cx="2057400" cy="5851525"/>
          </a:xfrm>
        </p:spPr>
        <p:txBody>
          <a:bodyPr vert="eaVert"/>
          <a:lstStyle/>
          <a:p>
            <a:r>
              <a:rPr lang="tr-TR" altLang="zh-TW"/>
              <a:t>Click to edit Master title style</a:t>
            </a:r>
            <a:endParaRPr lang="en-US"/>
          </a:p>
        </p:txBody>
      </p:sp>
      <p:sp>
        <p:nvSpPr>
          <p:cNvPr id="3" name="Vertical Text Placeholder 2"/>
          <p:cNvSpPr>
            <a:spLocks noGrp="1"/>
          </p:cNvSpPr>
          <p:nvPr>
            <p:ph type="body" orient="vert" idx="1"/>
          </p:nvPr>
        </p:nvSpPr>
        <p:spPr>
          <a:xfrm>
            <a:off x="457200" y="274715"/>
            <a:ext cx="6019800" cy="5851525"/>
          </a:xfrm>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4881386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extLst>
              <a:ext uri="{28A0092B-C50C-407E-A947-70E740481C1C}">
                <a14:useLocalDpi xmlns:a14="http://schemas.microsoft.com/office/drawing/2010/main"/>
              </a:ext>
            </a:extLst>
          </a:blip>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10.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pn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1.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2.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pn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3.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4.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pn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5.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6.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image" Target="../media/image1.png"/><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7.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8.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theme" Target="../theme/theme19.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slideLayout" Target="../slideLayouts/slideLayout202.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0.xml"/><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20.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image" Target="../media/image1.png"/><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1.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theme" Target="../theme/theme22.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3.xml"/><Relationship Id="rId13" Type="http://schemas.openxmlformats.org/officeDocument/2006/relationships/theme" Target="../theme/theme23.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0" Type="http://schemas.openxmlformats.org/officeDocument/2006/relationships/slideLayout" Target="../slideLayouts/slideLayout245.xml"/><Relationship Id="rId4" Type="http://schemas.openxmlformats.org/officeDocument/2006/relationships/slideLayout" Target="../slideLayouts/slideLayout239.xml"/><Relationship Id="rId9" Type="http://schemas.openxmlformats.org/officeDocument/2006/relationships/slideLayout" Target="../slideLayouts/slideLayout244.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theme" Target="../theme/theme24.xml"/><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slideLayout" Target="../slideLayouts/slideLayout259.xml"/><Relationship Id="rId2" Type="http://schemas.openxmlformats.org/officeDocument/2006/relationships/slideLayout" Target="../slideLayouts/slideLayout249.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0" Type="http://schemas.openxmlformats.org/officeDocument/2006/relationships/slideLayout" Target="../slideLayouts/slideLayout257.xml"/><Relationship Id="rId4" Type="http://schemas.openxmlformats.org/officeDocument/2006/relationships/slideLayout" Target="../slideLayouts/slideLayout251.xml"/><Relationship Id="rId9" Type="http://schemas.openxmlformats.org/officeDocument/2006/relationships/slideLayout" Target="../slideLayouts/slideLayout256.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2.xml"/><Relationship Id="rId7" Type="http://schemas.openxmlformats.org/officeDocument/2006/relationships/slideLayout" Target="../slideLayouts/slideLayout266.xml"/><Relationship Id="rId2" Type="http://schemas.openxmlformats.org/officeDocument/2006/relationships/slideLayout" Target="../slideLayouts/slideLayout261.xml"/><Relationship Id="rId1" Type="http://schemas.openxmlformats.org/officeDocument/2006/relationships/slideLayout" Target="../slideLayouts/slideLayout260.xml"/><Relationship Id="rId6" Type="http://schemas.openxmlformats.org/officeDocument/2006/relationships/slideLayout" Target="../slideLayouts/slideLayout265.xml"/><Relationship Id="rId5" Type="http://schemas.openxmlformats.org/officeDocument/2006/relationships/slideLayout" Target="../slideLayouts/slideLayout264.xml"/><Relationship Id="rId4" Type="http://schemas.openxmlformats.org/officeDocument/2006/relationships/slideLayout" Target="../slideLayouts/slideLayout26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4.xml"/><Relationship Id="rId13" Type="http://schemas.openxmlformats.org/officeDocument/2006/relationships/image" Target="../media/image1.png"/><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theme" Target="../theme/theme26.xml"/><Relationship Id="rId2" Type="http://schemas.openxmlformats.org/officeDocument/2006/relationships/slideLayout" Target="../slideLayouts/slideLayout268.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0" Type="http://schemas.openxmlformats.org/officeDocument/2006/relationships/slideLayout" Target="../slideLayouts/slideLayout276.xml"/><Relationship Id="rId4" Type="http://schemas.openxmlformats.org/officeDocument/2006/relationships/slideLayout" Target="../slideLayouts/slideLayout270.xml"/><Relationship Id="rId9" Type="http://schemas.openxmlformats.org/officeDocument/2006/relationships/slideLayout" Target="../slideLayouts/slideLayout27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5.xml"/><Relationship Id="rId13" Type="http://schemas.openxmlformats.org/officeDocument/2006/relationships/image" Target="../media/image1.png"/><Relationship Id="rId3" Type="http://schemas.openxmlformats.org/officeDocument/2006/relationships/slideLayout" Target="../slideLayouts/slideLayout280.xml"/><Relationship Id="rId7" Type="http://schemas.openxmlformats.org/officeDocument/2006/relationships/slideLayout" Target="../slideLayouts/slideLayout284.xml"/><Relationship Id="rId12" Type="http://schemas.openxmlformats.org/officeDocument/2006/relationships/theme" Target="../theme/theme27.xml"/><Relationship Id="rId2" Type="http://schemas.openxmlformats.org/officeDocument/2006/relationships/slideLayout" Target="../slideLayouts/slideLayout279.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11" Type="http://schemas.openxmlformats.org/officeDocument/2006/relationships/slideLayout" Target="../slideLayouts/slideLayout288.xml"/><Relationship Id="rId5" Type="http://schemas.openxmlformats.org/officeDocument/2006/relationships/slideLayout" Target="../slideLayouts/slideLayout282.xml"/><Relationship Id="rId10" Type="http://schemas.openxmlformats.org/officeDocument/2006/relationships/slideLayout" Target="../slideLayouts/slideLayout287.xml"/><Relationship Id="rId4" Type="http://schemas.openxmlformats.org/officeDocument/2006/relationships/slideLayout" Target="../slideLayouts/slideLayout281.xml"/><Relationship Id="rId9" Type="http://schemas.openxmlformats.org/officeDocument/2006/relationships/slideLayout" Target="../slideLayouts/slideLayout28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image" Target="../media/image1.png"/><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theme" Target="../theme/theme28.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theme" Target="../theme/theme29.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slideLayout" Target="../slideLayouts/slideLayout311.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image" Target="../media/image1.png"/><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theme" Target="../theme/theme30.xml"/><Relationship Id="rId2" Type="http://schemas.openxmlformats.org/officeDocument/2006/relationships/slideLayout" Target="../slideLayouts/slideLayout313.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0.xml"/><Relationship Id="rId3" Type="http://schemas.openxmlformats.org/officeDocument/2006/relationships/slideLayout" Target="../slideLayouts/slideLayout325.xml"/><Relationship Id="rId7" Type="http://schemas.openxmlformats.org/officeDocument/2006/relationships/slideLayout" Target="../slideLayouts/slideLayout329.xml"/><Relationship Id="rId12" Type="http://schemas.openxmlformats.org/officeDocument/2006/relationships/theme" Target="../theme/theme31.xml"/><Relationship Id="rId2" Type="http://schemas.openxmlformats.org/officeDocument/2006/relationships/slideLayout" Target="../slideLayouts/slideLayout324.xml"/><Relationship Id="rId1" Type="http://schemas.openxmlformats.org/officeDocument/2006/relationships/slideLayout" Target="../slideLayouts/slideLayout323.xml"/><Relationship Id="rId6" Type="http://schemas.openxmlformats.org/officeDocument/2006/relationships/slideLayout" Target="../slideLayouts/slideLayout328.xml"/><Relationship Id="rId11" Type="http://schemas.openxmlformats.org/officeDocument/2006/relationships/slideLayout" Target="../slideLayouts/slideLayout333.xml"/><Relationship Id="rId5" Type="http://schemas.openxmlformats.org/officeDocument/2006/relationships/slideLayout" Target="../slideLayouts/slideLayout327.xml"/><Relationship Id="rId10" Type="http://schemas.openxmlformats.org/officeDocument/2006/relationships/slideLayout" Target="../slideLayouts/slideLayout332.xml"/><Relationship Id="rId4" Type="http://schemas.openxmlformats.org/officeDocument/2006/relationships/slideLayout" Target="../slideLayouts/slideLayout326.xml"/><Relationship Id="rId9" Type="http://schemas.openxmlformats.org/officeDocument/2006/relationships/slideLayout" Target="../slideLayouts/slideLayout33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1.xml"/><Relationship Id="rId13" Type="http://schemas.openxmlformats.org/officeDocument/2006/relationships/image" Target="../media/image1.png"/><Relationship Id="rId3" Type="http://schemas.openxmlformats.org/officeDocument/2006/relationships/slideLayout" Target="../slideLayouts/slideLayout336.xml"/><Relationship Id="rId7" Type="http://schemas.openxmlformats.org/officeDocument/2006/relationships/slideLayout" Target="../slideLayouts/slideLayout340.xml"/><Relationship Id="rId12" Type="http://schemas.openxmlformats.org/officeDocument/2006/relationships/theme" Target="../theme/theme32.xml"/><Relationship Id="rId2" Type="http://schemas.openxmlformats.org/officeDocument/2006/relationships/slideLayout" Target="../slideLayouts/slideLayout335.xml"/><Relationship Id="rId1" Type="http://schemas.openxmlformats.org/officeDocument/2006/relationships/slideLayout" Target="../slideLayouts/slideLayout334.xml"/><Relationship Id="rId6" Type="http://schemas.openxmlformats.org/officeDocument/2006/relationships/slideLayout" Target="../slideLayouts/slideLayout339.xml"/><Relationship Id="rId11" Type="http://schemas.openxmlformats.org/officeDocument/2006/relationships/slideLayout" Target="../slideLayouts/slideLayout344.xml"/><Relationship Id="rId5" Type="http://schemas.openxmlformats.org/officeDocument/2006/relationships/slideLayout" Target="../slideLayouts/slideLayout338.xml"/><Relationship Id="rId10" Type="http://schemas.openxmlformats.org/officeDocument/2006/relationships/slideLayout" Target="../slideLayouts/slideLayout343.xml"/><Relationship Id="rId4" Type="http://schemas.openxmlformats.org/officeDocument/2006/relationships/slideLayout" Target="../slideLayouts/slideLayout337.xml"/><Relationship Id="rId9" Type="http://schemas.openxmlformats.org/officeDocument/2006/relationships/slideLayout" Target="../slideLayouts/slideLayout34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52.xml"/><Relationship Id="rId13" Type="http://schemas.openxmlformats.org/officeDocument/2006/relationships/image" Target="../media/image1.png"/><Relationship Id="rId3" Type="http://schemas.openxmlformats.org/officeDocument/2006/relationships/slideLayout" Target="../slideLayouts/slideLayout347.xml"/><Relationship Id="rId7" Type="http://schemas.openxmlformats.org/officeDocument/2006/relationships/slideLayout" Target="../slideLayouts/slideLayout351.xml"/><Relationship Id="rId12" Type="http://schemas.openxmlformats.org/officeDocument/2006/relationships/theme" Target="../theme/theme33.xml"/><Relationship Id="rId2" Type="http://schemas.openxmlformats.org/officeDocument/2006/relationships/slideLayout" Target="../slideLayouts/slideLayout346.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11" Type="http://schemas.openxmlformats.org/officeDocument/2006/relationships/slideLayout" Target="../slideLayouts/slideLayout355.xml"/><Relationship Id="rId5" Type="http://schemas.openxmlformats.org/officeDocument/2006/relationships/slideLayout" Target="../slideLayouts/slideLayout349.xml"/><Relationship Id="rId10" Type="http://schemas.openxmlformats.org/officeDocument/2006/relationships/slideLayout" Target="../slideLayouts/slideLayout354.xml"/><Relationship Id="rId4" Type="http://schemas.openxmlformats.org/officeDocument/2006/relationships/slideLayout" Target="../slideLayouts/slideLayout348.xml"/><Relationship Id="rId9" Type="http://schemas.openxmlformats.org/officeDocument/2006/relationships/slideLayout" Target="../slideLayouts/slideLayout353.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63.xml"/><Relationship Id="rId13" Type="http://schemas.openxmlformats.org/officeDocument/2006/relationships/image" Target="../media/image1.png"/><Relationship Id="rId3" Type="http://schemas.openxmlformats.org/officeDocument/2006/relationships/slideLayout" Target="../slideLayouts/slideLayout358.xml"/><Relationship Id="rId7" Type="http://schemas.openxmlformats.org/officeDocument/2006/relationships/slideLayout" Target="../slideLayouts/slideLayout362.xml"/><Relationship Id="rId12" Type="http://schemas.openxmlformats.org/officeDocument/2006/relationships/theme" Target="../theme/theme34.xml"/><Relationship Id="rId2" Type="http://schemas.openxmlformats.org/officeDocument/2006/relationships/slideLayout" Target="../slideLayouts/slideLayout357.xml"/><Relationship Id="rId1" Type="http://schemas.openxmlformats.org/officeDocument/2006/relationships/slideLayout" Target="../slideLayouts/slideLayout356.xml"/><Relationship Id="rId6" Type="http://schemas.openxmlformats.org/officeDocument/2006/relationships/slideLayout" Target="../slideLayouts/slideLayout361.xml"/><Relationship Id="rId11" Type="http://schemas.openxmlformats.org/officeDocument/2006/relationships/slideLayout" Target="../slideLayouts/slideLayout366.xml"/><Relationship Id="rId5" Type="http://schemas.openxmlformats.org/officeDocument/2006/relationships/slideLayout" Target="../slideLayouts/slideLayout360.xml"/><Relationship Id="rId10" Type="http://schemas.openxmlformats.org/officeDocument/2006/relationships/slideLayout" Target="../slideLayouts/slideLayout365.xml"/><Relationship Id="rId4" Type="http://schemas.openxmlformats.org/officeDocument/2006/relationships/slideLayout" Target="../slideLayouts/slideLayout359.xml"/><Relationship Id="rId9" Type="http://schemas.openxmlformats.org/officeDocument/2006/relationships/slideLayout" Target="../slideLayouts/slideLayout364.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74.xml"/><Relationship Id="rId13" Type="http://schemas.openxmlformats.org/officeDocument/2006/relationships/image" Target="../media/image1.png"/><Relationship Id="rId3" Type="http://schemas.openxmlformats.org/officeDocument/2006/relationships/slideLayout" Target="../slideLayouts/slideLayout369.xml"/><Relationship Id="rId7" Type="http://schemas.openxmlformats.org/officeDocument/2006/relationships/slideLayout" Target="../slideLayouts/slideLayout373.xml"/><Relationship Id="rId12" Type="http://schemas.openxmlformats.org/officeDocument/2006/relationships/theme" Target="../theme/theme35.xml"/><Relationship Id="rId2" Type="http://schemas.openxmlformats.org/officeDocument/2006/relationships/slideLayout" Target="../slideLayouts/slideLayout368.xml"/><Relationship Id="rId1" Type="http://schemas.openxmlformats.org/officeDocument/2006/relationships/slideLayout" Target="../slideLayouts/slideLayout367.xml"/><Relationship Id="rId6" Type="http://schemas.openxmlformats.org/officeDocument/2006/relationships/slideLayout" Target="../slideLayouts/slideLayout372.xml"/><Relationship Id="rId11" Type="http://schemas.openxmlformats.org/officeDocument/2006/relationships/slideLayout" Target="../slideLayouts/slideLayout377.xml"/><Relationship Id="rId5" Type="http://schemas.openxmlformats.org/officeDocument/2006/relationships/slideLayout" Target="../slideLayouts/slideLayout371.xml"/><Relationship Id="rId10" Type="http://schemas.openxmlformats.org/officeDocument/2006/relationships/slideLayout" Target="../slideLayouts/slideLayout376.xml"/><Relationship Id="rId4" Type="http://schemas.openxmlformats.org/officeDocument/2006/relationships/slideLayout" Target="../slideLayouts/slideLayout370.xml"/><Relationship Id="rId9" Type="http://schemas.openxmlformats.org/officeDocument/2006/relationships/slideLayout" Target="../slideLayouts/slideLayout375.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85.xml"/><Relationship Id="rId3" Type="http://schemas.openxmlformats.org/officeDocument/2006/relationships/slideLayout" Target="../slideLayouts/slideLayout380.xml"/><Relationship Id="rId7" Type="http://schemas.openxmlformats.org/officeDocument/2006/relationships/slideLayout" Target="../slideLayouts/slideLayout384.xml"/><Relationship Id="rId12" Type="http://schemas.openxmlformats.org/officeDocument/2006/relationships/theme" Target="../theme/theme36.xml"/><Relationship Id="rId2" Type="http://schemas.openxmlformats.org/officeDocument/2006/relationships/slideLayout" Target="../slideLayouts/slideLayout379.xml"/><Relationship Id="rId1" Type="http://schemas.openxmlformats.org/officeDocument/2006/relationships/slideLayout" Target="../slideLayouts/slideLayout378.xml"/><Relationship Id="rId6" Type="http://schemas.openxmlformats.org/officeDocument/2006/relationships/slideLayout" Target="../slideLayouts/slideLayout383.xml"/><Relationship Id="rId11" Type="http://schemas.openxmlformats.org/officeDocument/2006/relationships/slideLayout" Target="../slideLayouts/slideLayout388.xml"/><Relationship Id="rId5" Type="http://schemas.openxmlformats.org/officeDocument/2006/relationships/slideLayout" Target="../slideLayouts/slideLayout382.xml"/><Relationship Id="rId10" Type="http://schemas.openxmlformats.org/officeDocument/2006/relationships/slideLayout" Target="../slideLayouts/slideLayout387.xml"/><Relationship Id="rId4" Type="http://schemas.openxmlformats.org/officeDocument/2006/relationships/slideLayout" Target="../slideLayouts/slideLayout381.xml"/><Relationship Id="rId9" Type="http://schemas.openxmlformats.org/officeDocument/2006/relationships/slideLayout" Target="../slideLayouts/slideLayout386.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396.xml"/><Relationship Id="rId3" Type="http://schemas.openxmlformats.org/officeDocument/2006/relationships/slideLayout" Target="../slideLayouts/slideLayout391.xml"/><Relationship Id="rId7" Type="http://schemas.openxmlformats.org/officeDocument/2006/relationships/slideLayout" Target="../slideLayouts/slideLayout395.xml"/><Relationship Id="rId12" Type="http://schemas.openxmlformats.org/officeDocument/2006/relationships/theme" Target="../theme/theme37.xml"/><Relationship Id="rId2" Type="http://schemas.openxmlformats.org/officeDocument/2006/relationships/slideLayout" Target="../slideLayouts/slideLayout390.xml"/><Relationship Id="rId1" Type="http://schemas.openxmlformats.org/officeDocument/2006/relationships/slideLayout" Target="../slideLayouts/slideLayout389.xml"/><Relationship Id="rId6" Type="http://schemas.openxmlformats.org/officeDocument/2006/relationships/slideLayout" Target="../slideLayouts/slideLayout394.xml"/><Relationship Id="rId11" Type="http://schemas.openxmlformats.org/officeDocument/2006/relationships/slideLayout" Target="../slideLayouts/slideLayout399.xml"/><Relationship Id="rId5" Type="http://schemas.openxmlformats.org/officeDocument/2006/relationships/slideLayout" Target="../slideLayouts/slideLayout393.xml"/><Relationship Id="rId10" Type="http://schemas.openxmlformats.org/officeDocument/2006/relationships/slideLayout" Target="../slideLayouts/slideLayout398.xml"/><Relationship Id="rId4" Type="http://schemas.openxmlformats.org/officeDocument/2006/relationships/slideLayout" Target="../slideLayouts/slideLayout392.xml"/><Relationship Id="rId9" Type="http://schemas.openxmlformats.org/officeDocument/2006/relationships/slideLayout" Target="../slideLayouts/slideLayout397.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07.xml"/><Relationship Id="rId13" Type="http://schemas.openxmlformats.org/officeDocument/2006/relationships/image" Target="../media/image1.png"/><Relationship Id="rId3" Type="http://schemas.openxmlformats.org/officeDocument/2006/relationships/slideLayout" Target="../slideLayouts/slideLayout402.xml"/><Relationship Id="rId7" Type="http://schemas.openxmlformats.org/officeDocument/2006/relationships/slideLayout" Target="../slideLayouts/slideLayout406.xml"/><Relationship Id="rId12" Type="http://schemas.openxmlformats.org/officeDocument/2006/relationships/theme" Target="../theme/theme38.xml"/><Relationship Id="rId2" Type="http://schemas.openxmlformats.org/officeDocument/2006/relationships/slideLayout" Target="../slideLayouts/slideLayout401.xml"/><Relationship Id="rId1" Type="http://schemas.openxmlformats.org/officeDocument/2006/relationships/slideLayout" Target="../slideLayouts/slideLayout400.xml"/><Relationship Id="rId6" Type="http://schemas.openxmlformats.org/officeDocument/2006/relationships/slideLayout" Target="../slideLayouts/slideLayout405.xml"/><Relationship Id="rId11" Type="http://schemas.openxmlformats.org/officeDocument/2006/relationships/slideLayout" Target="../slideLayouts/slideLayout410.xml"/><Relationship Id="rId5" Type="http://schemas.openxmlformats.org/officeDocument/2006/relationships/slideLayout" Target="../slideLayouts/slideLayout404.xml"/><Relationship Id="rId10" Type="http://schemas.openxmlformats.org/officeDocument/2006/relationships/slideLayout" Target="../slideLayouts/slideLayout409.xml"/><Relationship Id="rId4" Type="http://schemas.openxmlformats.org/officeDocument/2006/relationships/slideLayout" Target="../slideLayouts/slideLayout403.xml"/><Relationship Id="rId9" Type="http://schemas.openxmlformats.org/officeDocument/2006/relationships/slideLayout" Target="../slideLayouts/slideLayout408.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18.xml"/><Relationship Id="rId13" Type="http://schemas.openxmlformats.org/officeDocument/2006/relationships/image" Target="../media/image1.png"/><Relationship Id="rId3" Type="http://schemas.openxmlformats.org/officeDocument/2006/relationships/slideLayout" Target="../slideLayouts/slideLayout413.xml"/><Relationship Id="rId7" Type="http://schemas.openxmlformats.org/officeDocument/2006/relationships/slideLayout" Target="../slideLayouts/slideLayout417.xml"/><Relationship Id="rId12" Type="http://schemas.openxmlformats.org/officeDocument/2006/relationships/theme" Target="../theme/theme39.xml"/><Relationship Id="rId2" Type="http://schemas.openxmlformats.org/officeDocument/2006/relationships/slideLayout" Target="../slideLayouts/slideLayout412.xml"/><Relationship Id="rId1" Type="http://schemas.openxmlformats.org/officeDocument/2006/relationships/slideLayout" Target="../slideLayouts/slideLayout411.xml"/><Relationship Id="rId6" Type="http://schemas.openxmlformats.org/officeDocument/2006/relationships/slideLayout" Target="../slideLayouts/slideLayout416.xml"/><Relationship Id="rId11" Type="http://schemas.openxmlformats.org/officeDocument/2006/relationships/slideLayout" Target="../slideLayouts/slideLayout421.xml"/><Relationship Id="rId5" Type="http://schemas.openxmlformats.org/officeDocument/2006/relationships/slideLayout" Target="../slideLayouts/slideLayout415.xml"/><Relationship Id="rId10" Type="http://schemas.openxmlformats.org/officeDocument/2006/relationships/slideLayout" Target="../slideLayouts/slideLayout420.xml"/><Relationship Id="rId4" Type="http://schemas.openxmlformats.org/officeDocument/2006/relationships/slideLayout" Target="../slideLayouts/slideLayout414.xml"/><Relationship Id="rId9" Type="http://schemas.openxmlformats.org/officeDocument/2006/relationships/slideLayout" Target="../slideLayouts/slideLayout4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image" Target="../media/image5.emf"/><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image" Target="../media/image4.png"/><Relationship Id="rId2" Type="http://schemas.openxmlformats.org/officeDocument/2006/relationships/slideLayout" Target="../slideLayouts/slideLayout58.xml"/><Relationship Id="rId16" Type="http://schemas.openxmlformats.org/officeDocument/2006/relationships/image" Target="../media/image3.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2.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pn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9.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818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endParaRPr lang="en-US">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494495"/>
      </p:ext>
    </p:extLst>
  </p:cSld>
  <p:clrMap bg1="lt1" tx1="dk1" bg2="lt2" tx2="dk2" accent1="accent1" accent2="accent2" accent3="accent3" accent4="accent4" accent5="accent5" accent6="accent6" hlink="hlink" folHlink="folHlink"/>
  <p:sldLayoutIdLst>
    <p:sldLayoutId id="2147486872" r:id="rId1"/>
    <p:sldLayoutId id="2147486873" r:id="rId2"/>
    <p:sldLayoutId id="2147486874" r:id="rId3"/>
    <p:sldLayoutId id="2147486875" r:id="rId4"/>
    <p:sldLayoutId id="2147486876" r:id="rId5"/>
    <p:sldLayoutId id="2147486877" r:id="rId6"/>
    <p:sldLayoutId id="2147486878" r:id="rId7"/>
    <p:sldLayoutId id="2147486879" r:id="rId8"/>
    <p:sldLayoutId id="2147486880" r:id="rId9"/>
    <p:sldLayoutId id="2147486881" r:id="rId10"/>
    <p:sldLayoutId id="2147486882"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929406329"/>
      </p:ext>
    </p:extLst>
  </p:cSld>
  <p:clrMap bg1="lt1" tx1="dk1" bg2="lt2" tx2="dk2" accent1="accent1" accent2="accent2" accent3="accent3" accent4="accent4" accent5="accent5" accent6="accent6" hlink="hlink" folHlink="folHlink"/>
  <p:sldLayoutIdLst>
    <p:sldLayoutId id="2147487145" r:id="rId1"/>
    <p:sldLayoutId id="2147487146" r:id="rId2"/>
    <p:sldLayoutId id="2147487147" r:id="rId3"/>
    <p:sldLayoutId id="2147487148" r:id="rId4"/>
    <p:sldLayoutId id="2147487149" r:id="rId5"/>
    <p:sldLayoutId id="2147487150" r:id="rId6"/>
    <p:sldLayoutId id="2147487151" r:id="rId7"/>
    <p:sldLayoutId id="2147487152" r:id="rId8"/>
    <p:sldLayoutId id="2147487153" r:id="rId9"/>
    <p:sldLayoutId id="2147487154" r:id="rId10"/>
    <p:sldLayoutId id="2147487155" r:id="rId11"/>
    <p:sldLayoutId id="2147487156" r:id="rId12"/>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a14="http://schemas.microsoft.com/office/drawing/2010/main" xmlns="">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94431041"/>
      </p:ext>
    </p:extLst>
  </p:cSld>
  <p:clrMap bg1="lt1" tx1="dk1" bg2="lt2" tx2="dk2" accent1="accent1" accent2="accent2" accent3="accent3" accent4="accent4" accent5="accent5" accent6="accent6" hlink="hlink" folHlink="folHlink"/>
  <p:sldLayoutIdLst>
    <p:sldLayoutId id="2147487259" r:id="rId1"/>
    <p:sldLayoutId id="2147487260" r:id="rId2"/>
    <p:sldLayoutId id="2147487261" r:id="rId3"/>
    <p:sldLayoutId id="2147487262" r:id="rId4"/>
    <p:sldLayoutId id="2147487263" r:id="rId5"/>
    <p:sldLayoutId id="2147487264" r:id="rId6"/>
    <p:sldLayoutId id="2147487265" r:id="rId7"/>
    <p:sldLayoutId id="2147487266" r:id="rId8"/>
    <p:sldLayoutId id="2147487267" r:id="rId9"/>
    <p:sldLayoutId id="2147487268" r:id="rId10"/>
    <p:sldLayoutId id="214748726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07527537"/>
      </p:ext>
    </p:extLst>
  </p:cSld>
  <p:clrMap bg1="lt1" tx1="dk1" bg2="lt2" tx2="dk2" accent1="accent1" accent2="accent2" accent3="accent3" accent4="accent4" accent5="accent5" accent6="accent6" hlink="hlink" folHlink="folHlink"/>
  <p:sldLayoutIdLst>
    <p:sldLayoutId id="2147487575" r:id="rId1"/>
    <p:sldLayoutId id="2147487576" r:id="rId2"/>
    <p:sldLayoutId id="2147487577" r:id="rId3"/>
    <p:sldLayoutId id="2147487578" r:id="rId4"/>
    <p:sldLayoutId id="2147487579" r:id="rId5"/>
    <p:sldLayoutId id="2147487580" r:id="rId6"/>
    <p:sldLayoutId id="2147487581" r:id="rId7"/>
    <p:sldLayoutId id="2147487582" r:id="rId8"/>
    <p:sldLayoutId id="2147487583" r:id="rId9"/>
    <p:sldLayoutId id="2147487584" r:id="rId10"/>
    <p:sldLayoutId id="214748758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24069023"/>
      </p:ext>
    </p:extLst>
  </p:cSld>
  <p:clrMap bg1="lt1" tx1="dk1" bg2="lt2" tx2="dk2" accent1="accent1" accent2="accent2" accent3="accent3" accent4="accent4" accent5="accent5" accent6="accent6" hlink="hlink" folHlink="folHlink"/>
  <p:sldLayoutIdLst>
    <p:sldLayoutId id="2147487624" r:id="rId1"/>
    <p:sldLayoutId id="2147487625" r:id="rId2"/>
    <p:sldLayoutId id="2147487626" r:id="rId3"/>
    <p:sldLayoutId id="2147487627" r:id="rId4"/>
    <p:sldLayoutId id="2147487628" r:id="rId5"/>
    <p:sldLayoutId id="2147487629" r:id="rId6"/>
    <p:sldLayoutId id="2147487630" r:id="rId7"/>
    <p:sldLayoutId id="2147487631" r:id="rId8"/>
    <p:sldLayoutId id="2147487632" r:id="rId9"/>
    <p:sldLayoutId id="2147487633" r:id="rId10"/>
    <p:sldLayoutId id="214748763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solidFill>
                  <a:srgbClr val="000000"/>
                </a:solidFill>
              </a:rPr>
              <a:pPr/>
              <a:t>‹#›</a:t>
            </a:fld>
            <a:endParaRPr 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91276993"/>
      </p:ext>
    </p:extLst>
  </p:cSld>
  <p:clrMap bg1="lt1" tx1="dk1" bg2="lt2" tx2="dk2" accent1="accent1" accent2="accent2" accent3="accent3" accent4="accent4" accent5="accent5" accent6="accent6" hlink="hlink" folHlink="folHlink"/>
  <p:sldLayoutIdLst>
    <p:sldLayoutId id="2147488077" r:id="rId1"/>
    <p:sldLayoutId id="2147488078" r:id="rId2"/>
    <p:sldLayoutId id="2147488079" r:id="rId3"/>
    <p:sldLayoutId id="2147488080" r:id="rId4"/>
    <p:sldLayoutId id="2147488081" r:id="rId5"/>
    <p:sldLayoutId id="2147488082" r:id="rId6"/>
    <p:sldLayoutId id="2147488083" r:id="rId7"/>
    <p:sldLayoutId id="2147488084" r:id="rId8"/>
    <p:sldLayoutId id="2147488085" r:id="rId9"/>
    <p:sldLayoutId id="2147488086" r:id="rId10"/>
    <p:sldLayoutId id="214748808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3036572897"/>
      </p:ext>
    </p:extLst>
  </p:cSld>
  <p:clrMap bg1="lt1" tx1="dk1" bg2="lt2" tx2="dk2" accent1="accent1" accent2="accent2" accent3="accent3" accent4="accent4" accent5="accent5" accent6="accent6" hlink="hlink" folHlink="folHlink"/>
  <p:sldLayoutIdLst>
    <p:sldLayoutId id="2147488140" r:id="rId1"/>
    <p:sldLayoutId id="2147488141" r:id="rId2"/>
    <p:sldLayoutId id="2147488142" r:id="rId3"/>
    <p:sldLayoutId id="2147488143" r:id="rId4"/>
    <p:sldLayoutId id="2147488144" r:id="rId5"/>
    <p:sldLayoutId id="2147488145" r:id="rId6"/>
    <p:sldLayoutId id="2147488146" r:id="rId7"/>
    <p:sldLayoutId id="2147488147" r:id="rId8"/>
    <p:sldLayoutId id="2147488148" r:id="rId9"/>
    <p:sldLayoutId id="2147488149" r:id="rId10"/>
    <p:sldLayoutId id="214748815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461338241"/>
      </p:ext>
    </p:extLst>
  </p:cSld>
  <p:clrMap bg1="lt1" tx1="dk1" bg2="lt2" tx2="dk2" accent1="accent1" accent2="accent2" accent3="accent3" accent4="accent4" accent5="accent5" accent6="accent6" hlink="hlink" folHlink="folHlink"/>
  <p:sldLayoutIdLst>
    <p:sldLayoutId id="2147488152" r:id="rId1"/>
    <p:sldLayoutId id="2147488153" r:id="rId2"/>
    <p:sldLayoutId id="2147488154" r:id="rId3"/>
    <p:sldLayoutId id="2147488155" r:id="rId4"/>
    <p:sldLayoutId id="2147488156" r:id="rId5"/>
    <p:sldLayoutId id="2147488157" r:id="rId6"/>
    <p:sldLayoutId id="2147488158" r:id="rId7"/>
    <p:sldLayoutId id="2147488159" r:id="rId8"/>
    <p:sldLayoutId id="2147488160" r:id="rId9"/>
    <p:sldLayoutId id="2147488161" r:id="rId10"/>
    <p:sldLayoutId id="214748816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t>‹#›</a:t>
            </a:fld>
            <a:endParaRPr 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33121658"/>
      </p:ext>
    </p:extLst>
  </p:cSld>
  <p:clrMap bg1="lt1" tx1="dk1" bg2="lt2" tx2="dk2" accent1="accent1" accent2="accent2" accent3="accent3" accent4="accent4" accent5="accent5" accent6="accent6" hlink="hlink" folHlink="folHlink"/>
  <p:sldLayoutIdLst>
    <p:sldLayoutId id="2147488164" r:id="rId1"/>
    <p:sldLayoutId id="2147488165" r:id="rId2"/>
    <p:sldLayoutId id="2147488166" r:id="rId3"/>
    <p:sldLayoutId id="2147488167" r:id="rId4"/>
    <p:sldLayoutId id="2147488168" r:id="rId5"/>
    <p:sldLayoutId id="2147488169" r:id="rId6"/>
    <p:sldLayoutId id="2147488170" r:id="rId7"/>
    <p:sldLayoutId id="2147488171" r:id="rId8"/>
    <p:sldLayoutId id="2147488172" r:id="rId9"/>
    <p:sldLayoutId id="2147488173" r:id="rId10"/>
    <p:sldLayoutId id="214748817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0" tIns="45713" rIns="0" bIns="45713"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295403"/>
            <a:ext cx="8229600" cy="4830763"/>
          </a:xfrm>
          <a:prstGeom prst="rect">
            <a:avLst/>
          </a:prstGeom>
        </p:spPr>
        <p:txBody>
          <a:bodyPr vert="horz" lIns="91425" tIns="45713" rIns="91425" bIns="45713"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25"/>
            <a:ext cx="2133600" cy="365125"/>
          </a:xfrm>
          <a:prstGeom prst="rect">
            <a:avLst/>
          </a:prstGeom>
        </p:spPr>
        <p:txBody>
          <a:bodyPr vert="horz" lIns="91425" tIns="45713" rIns="91425" bIns="45713" rtlCol="0" anchor="ctr"/>
          <a:lstStyle>
            <a:lvl1pPr algn="l">
              <a:defRPr sz="1200">
                <a:solidFill>
                  <a:schemeClr val="tx1">
                    <a:tint val="75000"/>
                  </a:schemeClr>
                </a:solidFill>
              </a:defRPr>
            </a:lvl1pPr>
          </a:lstStyle>
          <a:p>
            <a:pPr defTabSz="914259"/>
            <a:endParaRPr lang="en-US">
              <a:solidFill>
                <a:prstClr val="black">
                  <a:tint val="75000"/>
                </a:prstClr>
              </a:solidFill>
            </a:endParaRPr>
          </a:p>
        </p:txBody>
      </p:sp>
      <p:sp>
        <p:nvSpPr>
          <p:cNvPr id="5" name="Footer Placeholder 4"/>
          <p:cNvSpPr>
            <a:spLocks noGrp="1"/>
          </p:cNvSpPr>
          <p:nvPr>
            <p:ph type="ftr" sz="quarter" idx="3"/>
          </p:nvPr>
        </p:nvSpPr>
        <p:spPr>
          <a:xfrm>
            <a:off x="3124201" y="6356425"/>
            <a:ext cx="2895600" cy="365125"/>
          </a:xfrm>
          <a:prstGeom prst="rect">
            <a:avLst/>
          </a:prstGeom>
        </p:spPr>
        <p:txBody>
          <a:bodyPr vert="horz" lIns="91425" tIns="45713" rIns="91425" bIns="45713" rtlCol="0" anchor="ctr"/>
          <a:lstStyle>
            <a:lvl1pPr algn="ctr">
              <a:defRPr sz="1200">
                <a:solidFill>
                  <a:schemeClr val="tx1">
                    <a:tint val="75000"/>
                  </a:schemeClr>
                </a:solidFill>
              </a:defRPr>
            </a:lvl1pPr>
          </a:lstStyle>
          <a:p>
            <a:pPr defTabSz="914259"/>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25"/>
            <a:ext cx="2133600" cy="365125"/>
          </a:xfrm>
          <a:prstGeom prst="rect">
            <a:avLst/>
          </a:prstGeom>
        </p:spPr>
        <p:txBody>
          <a:bodyPr vert="horz" lIns="91425" tIns="45713" rIns="91425" bIns="45713" rtlCol="0" anchor="ctr"/>
          <a:lstStyle>
            <a:lvl1pPr algn="r">
              <a:defRPr sz="1200">
                <a:solidFill>
                  <a:schemeClr val="tx1">
                    <a:tint val="75000"/>
                  </a:schemeClr>
                </a:solidFill>
              </a:defRPr>
            </a:lvl1pPr>
          </a:lstStyle>
          <a:p>
            <a:pPr defTabSz="914259"/>
            <a:fld id="{58161B50-6D0B-48B4-A1D4-BAD8C599CC84}" type="slidenum">
              <a:rPr lang="en-US" smtClean="0">
                <a:solidFill>
                  <a:prstClr val="black">
                    <a:tint val="75000"/>
                  </a:prstClr>
                </a:solidFill>
              </a:rPr>
              <a:pPr defTabSz="914259"/>
              <a:t>‹#›</a:t>
            </a:fld>
            <a:endParaRPr lang="en-US">
              <a:solidFill>
                <a:prstClr val="black">
                  <a:tint val="75000"/>
                </a:prstClr>
              </a:solidFill>
            </a:endParaRPr>
          </a:p>
        </p:txBody>
      </p:sp>
      <p:pic>
        <p:nvPicPr>
          <p:cNvPr id="7" name="Picture 6"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624989912"/>
      </p:ext>
    </p:extLst>
  </p:cSld>
  <p:clrMap bg1="lt1" tx1="dk1" bg2="lt2" tx2="dk2" accent1="accent1" accent2="accent2" accent3="accent3" accent4="accent4" accent5="accent5" accent6="accent6" hlink="hlink" folHlink="folHlink"/>
  <p:sldLayoutIdLst>
    <p:sldLayoutId id="2147488176" r:id="rId1"/>
    <p:sldLayoutId id="2147488177" r:id="rId2"/>
    <p:sldLayoutId id="2147488178" r:id="rId3"/>
    <p:sldLayoutId id="2147488179" r:id="rId4"/>
    <p:sldLayoutId id="2147488180" r:id="rId5"/>
    <p:sldLayoutId id="2147488181" r:id="rId6"/>
    <p:sldLayoutId id="2147488182" r:id="rId7"/>
    <p:sldLayoutId id="2147488183" r:id="rId8"/>
    <p:sldLayoutId id="2147488184" r:id="rId9"/>
    <p:sldLayoutId id="2147488185" r:id="rId10"/>
    <p:sldLayoutId id="2147488186" r:id="rId11"/>
  </p:sldLayoutIdLst>
  <p:hf hdr="0" ftr="0" dt="0"/>
  <p:txStyles>
    <p:titleStyle>
      <a:lvl1pPr algn="ctr" defTabSz="914259" rtl="0" eaLnBrk="1" latinLnBrk="0" hangingPunct="1">
        <a:spcBef>
          <a:spcPct val="0"/>
        </a:spcBef>
        <a:buNone/>
        <a:defRPr sz="4400" kern="1200">
          <a:solidFill>
            <a:schemeClr val="tx1"/>
          </a:solidFill>
          <a:latin typeface="Times New Roman" pitchFamily="18" charset="0"/>
          <a:ea typeface="+mj-ea"/>
          <a:cs typeface="Times New Roman" pitchFamily="18" charset="0"/>
        </a:defRPr>
      </a:lvl1pPr>
    </p:titleStyle>
    <p:bodyStyle>
      <a:lvl1pPr marL="342848" indent="-342848" algn="l" defTabSz="91425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36" indent="-285707" algn="l" defTabSz="914259"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24" indent="-228564" algn="l" defTabSz="91425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5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8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1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4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7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03"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hyperlink" Target="computationalgenomics.bioinformatics.ucla.edu/portfolio/eleazar-eskin-discovering-the-causal-variants-involved-in-gwas-studie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nature.com/articles/s41588-019-0385-z"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www.ncbi.nlm.nih.gov/pmc/articles/PMC5884823/"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hyperlink" Target="https://www.nature.com/articles/s41576-019-0180-9" TargetMode="External"/><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eg"/></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hyperlink" Target="https://nanoporetech.com/products/smidgion" TargetMode="External"/><Relationship Id="rId3" Type="http://schemas.openxmlformats.org/officeDocument/2006/relationships/image" Target="../media/image36.jpeg"/><Relationship Id="rId7" Type="http://schemas.openxmlformats.org/officeDocument/2006/relationships/image" Target="../media/image40.png"/><Relationship Id="rId12" Type="http://schemas.openxmlformats.org/officeDocument/2006/relationships/image" Target="../media/image45.tiff"/><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eg"/></Relationships>
</file>

<file path=ppt/slides/_rels/slide24.xml.rels><?xml version="1.0" encoding="UTF-8" standalone="yes"?>
<Relationships xmlns="http://schemas.openxmlformats.org/package/2006/relationships"><Relationship Id="rId3" Type="http://schemas.openxmlformats.org/officeDocument/2006/relationships/hyperlink" Target="https://link.springer.com/chapter/10.1007/978-3-319-29883-2_16" TargetMode="Externa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link.springer.com/chapter/10.1007/978-3-319-29883-2_16" TargetMode="External"/><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8.tiff"/></Relationships>
</file>

<file path=ppt/slides/_rels/slide26.xml.rels><?xml version="1.0" encoding="UTF-8" standalone="yes"?>
<Relationships xmlns="http://schemas.openxmlformats.org/package/2006/relationships"><Relationship Id="rId3" Type="http://schemas.openxmlformats.org/officeDocument/2006/relationships/hyperlink" Target="https://nebula.org/whole-genome-sequencing/" TargetMode="Externa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nature.com/articles/nature16996" TargetMode="External"/><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medrxiv.org/content/10.1101/2020.08.04.20167874v2" TargetMode="Externa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blog.wego.com/7-crowded-places-and-events-that-you-will-love/" TargetMode="External"/><Relationship Id="rId2" Type="http://schemas.openxmlformats.org/officeDocument/2006/relationships/image" Target="../media/image52.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www.cell.com/cell-systems/pdfExtended/S2405-4712(15)00002-2"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www.cell.com/cell/fulltext/S0092-8674(21)00585-7" TargetMode="Externa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hyperlink" Target="https://www.nytimes.com/2015/02/07/nyregion/bubonic-plague-in-the-subway-system-dont-worry-about-it.html"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3" Type="http://schemas.openxmlformats.org/officeDocument/2006/relationships/hyperlink" Target="https://www.nature.com/articles/nbt.3868#auth-1" TargetMode="External"/><Relationship Id="rId2" Type="http://schemas.openxmlformats.org/officeDocument/2006/relationships/image" Target="../media/image61.png"/><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hyperlink" Target="https://www.nature.com/articles/nbt.3868"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nature.com/articles/nmeth.f.272" TargetMode="Externa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www.nature.com/articles/nbt1486" TargetMode="External"/><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68.emf"/><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8" Type="http://schemas.openxmlformats.org/officeDocument/2006/relationships/image" Target="../media/image77.tiff"/><Relationship Id="rId3" Type="http://schemas.openxmlformats.org/officeDocument/2006/relationships/image" Target="../media/image72.jpeg"/><Relationship Id="rId7" Type="http://schemas.openxmlformats.org/officeDocument/2006/relationships/image" Target="../media/image76.tif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5.tiff"/><Relationship Id="rId5" Type="http://schemas.openxmlformats.org/officeDocument/2006/relationships/image" Target="../media/image74.png"/><Relationship Id="rId4" Type="http://schemas.openxmlformats.org/officeDocument/2006/relationships/image" Target="../media/image73.tiff"/><Relationship Id="rId9" Type="http://schemas.openxmlformats.org/officeDocument/2006/relationships/image" Target="../media/image78.tiff"/></Relationships>
</file>

<file path=ppt/slides/_rels/slide44.xml.rels><?xml version="1.0" encoding="UTF-8" standalone="yes"?>
<Relationships xmlns="http://schemas.openxmlformats.org/package/2006/relationships"><Relationship Id="rId3" Type="http://schemas.openxmlformats.org/officeDocument/2006/relationships/image" Target="../media/image79.tiff"/><Relationship Id="rId2" Type="http://schemas.openxmlformats.org/officeDocument/2006/relationships/hyperlink" Target="https://nanoporetech.com/products/comparison" TargetMode="Externa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45.xml.rels><?xml version="1.0" encoding="UTF-8" standalone="yes"?>
<Relationships xmlns="http://schemas.openxmlformats.org/package/2006/relationships"><Relationship Id="rId3" Type="http://schemas.openxmlformats.org/officeDocument/2006/relationships/hyperlink" Target="https://www.illumina.com/systems/sequencing-platforms.html" TargetMode="External"/><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2.tiff"/></Relationships>
</file>

<file path=ppt/slides/_rels/slide46.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83.pn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 Id="rId9" Type="http://schemas.openxmlformats.org/officeDocument/2006/relationships/image" Target="../media/image44.jpeg"/></Relationships>
</file>

<file path=ppt/slides/_rels/slide47.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image" Target="../media/image83.png"/><Relationship Id="rId7" Type="http://schemas.openxmlformats.org/officeDocument/2006/relationships/oleObject" Target="../embeddings/oleObject2.bin"/><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s>
</file>

<file path=ppt/slides/_rels/slide48.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image" Target="../media/image83.png"/><Relationship Id="rId7" Type="http://schemas.openxmlformats.org/officeDocument/2006/relationships/oleObject" Target="../embeddings/oleObject2.bin"/><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 Id="rId9" Type="http://schemas.openxmlformats.org/officeDocument/2006/relationships/hyperlink" Target="https://emea.illumina.com/systems/sequencing-platforms/iseq/tour.html"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phys.org/news/2013-12-gene-sequencing-future.html" TargetMode="External"/><Relationship Id="rId2" Type="http://schemas.openxmlformats.org/officeDocument/2006/relationships/image" Target="../media/image88.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phys.org/news/2013-12-gene-sequencing-future.html" TargetMode="External"/><Relationship Id="rId2" Type="http://schemas.openxmlformats.org/officeDocument/2006/relationships/image" Target="../media/image88.tiff"/><Relationship Id="rId1" Type="http://schemas.openxmlformats.org/officeDocument/2006/relationships/slideLayout" Target="../slideLayouts/slideLayout2.xml"/><Relationship Id="rId5" Type="http://schemas.openxmlformats.org/officeDocument/2006/relationships/hyperlink" Target="https://nanoporetech.com/resource-centre/minion-video" TargetMode="External"/><Relationship Id="rId4" Type="http://schemas.openxmlformats.org/officeDocument/2006/relationships/hyperlink" Target="https://emea.illumina.com/systems/sequencing-platforms/iseq/tour.html" TargetMode="Externa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87.emf"/></Relationships>
</file>

<file path=ppt/slides/_rels/slide52.xml.rels><?xml version="1.0" encoding="UTF-8" standalone="yes"?>
<Relationships xmlns="http://schemas.openxmlformats.org/package/2006/relationships"><Relationship Id="rId3" Type="http://schemas.openxmlformats.org/officeDocument/2006/relationships/hyperlink" Target="https://www.pacb.com/smrt-science/smrt-sequencing/hifi-reads-for-highly-accurate-long-read-sequencing/"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90.png"/><Relationship Id="rId4" Type="http://schemas.openxmlformats.org/officeDocument/2006/relationships/image" Target="../media/image89.png"/></Relationships>
</file>

<file path=ppt/slides/_rels/slide5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hyperlink" Target="https://www.pacb.com/smrt-science/smrt-sequencing/hifi-reads-for-highly-accurate-long-read-sequencing/" TargetMode="External"/><Relationship Id="rId4" Type="http://schemas.openxmlformats.org/officeDocument/2006/relationships/image" Target="../media/image91.png"/></Relationships>
</file>

<file path=ppt/slides/_rels/slide54.xml.rels><?xml version="1.0" encoding="UTF-8" standalone="yes"?>
<Relationships xmlns="http://schemas.openxmlformats.org/package/2006/relationships"><Relationship Id="rId3" Type="http://schemas.openxmlformats.org/officeDocument/2006/relationships/hyperlink" Target="https://www.nature.com/articles/s41587-019-0217-9"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92.tiff"/><Relationship Id="rId5" Type="http://schemas.openxmlformats.org/officeDocument/2006/relationships/hyperlink" Target="https://pacbio.gs.washington.edu/" TargetMode="External"/><Relationship Id="rId4" Type="http://schemas.openxmlformats.org/officeDocument/2006/relationships/hyperlink" Target="https://labs.wsu.edu/genomicscore/illumina-sequencing/"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ccs.how/how-does-ccs-work.html" TargetMode="External"/><Relationship Id="rId2" Type="http://schemas.openxmlformats.org/officeDocument/2006/relationships/image" Target="../media/image93.tif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5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hyperlink" Target="https://twitter.com/mealser/status/1435223377644503040" TargetMode="Externa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hyperlink" Target="https://www.23andme.com/" TargetMode="External"/><Relationship Id="rId5" Type="http://schemas.openxmlformats.org/officeDocument/2006/relationships/hyperlink" Target="https://www.myheritage.ch/dna" TargetMode="Externa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image" Target="../media/image15.tif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052736"/>
            <a:ext cx="8458200" cy="2223864"/>
          </a:xfrm>
        </p:spPr>
        <p:txBody>
          <a:bodyPr/>
          <a:lstStyle/>
          <a:p>
            <a:pPr algn="ctr"/>
            <a:r>
              <a:rPr lang="en-US" b="1" dirty="0">
                <a:solidFill>
                  <a:srgbClr val="C00000"/>
                </a:solidFill>
              </a:rPr>
              <a:t>P&amp;S Mobile Genomics</a:t>
            </a:r>
            <a:br>
              <a:rPr lang="en-US" b="1" dirty="0">
                <a:solidFill>
                  <a:srgbClr val="C00000"/>
                </a:solidFill>
              </a:rPr>
            </a:br>
            <a:r>
              <a:rPr lang="en-US" dirty="0"/>
              <a:t>Lecture 3: </a:t>
            </a:r>
            <a:br>
              <a:rPr lang="en-US" dirty="0"/>
            </a:br>
            <a:r>
              <a:rPr lang="en-US" dirty="0"/>
              <a:t>Introduction to Sequencing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31 October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322240757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4"/>
          <p:cNvSpPr txBox="1">
            <a:spLocks noChangeArrowheads="1"/>
          </p:cNvSpPr>
          <p:nvPr/>
        </p:nvSpPr>
        <p:spPr bwMode="auto">
          <a:xfrm>
            <a:off x="1833164" y="1339180"/>
            <a:ext cx="4960938"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36" name="Text Box 6"/>
          <p:cNvSpPr txBox="1">
            <a:spLocks noChangeArrowheads="1"/>
          </p:cNvSpPr>
          <p:nvPr/>
        </p:nvSpPr>
        <p:spPr bwMode="auto">
          <a:xfrm>
            <a:off x="1833164" y="1618580"/>
            <a:ext cx="5800725"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37" name="Text Box 7"/>
          <p:cNvSpPr txBox="1">
            <a:spLocks noChangeArrowheads="1"/>
          </p:cNvSpPr>
          <p:nvPr/>
        </p:nvSpPr>
        <p:spPr bwMode="auto">
          <a:xfrm>
            <a:off x="1833164" y="1888455"/>
            <a:ext cx="4960938"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38" name="Text Box 8"/>
          <p:cNvSpPr txBox="1">
            <a:spLocks noChangeArrowheads="1"/>
          </p:cNvSpPr>
          <p:nvPr/>
        </p:nvSpPr>
        <p:spPr bwMode="auto">
          <a:xfrm>
            <a:off x="1833164" y="2167855"/>
            <a:ext cx="5800725"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39" name="Text Box 9"/>
          <p:cNvSpPr txBox="1">
            <a:spLocks noChangeArrowheads="1"/>
          </p:cNvSpPr>
          <p:nvPr/>
        </p:nvSpPr>
        <p:spPr bwMode="auto">
          <a:xfrm>
            <a:off x="1833164" y="2466305"/>
            <a:ext cx="4960938"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0" name="Text Box 10"/>
          <p:cNvSpPr txBox="1">
            <a:spLocks noChangeArrowheads="1"/>
          </p:cNvSpPr>
          <p:nvPr/>
        </p:nvSpPr>
        <p:spPr bwMode="auto">
          <a:xfrm>
            <a:off x="1833164" y="2745705"/>
            <a:ext cx="4619341"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1" name="Text Box 11"/>
          <p:cNvSpPr txBox="1">
            <a:spLocks noChangeArrowheads="1"/>
          </p:cNvSpPr>
          <p:nvPr/>
        </p:nvSpPr>
        <p:spPr bwMode="auto">
          <a:xfrm>
            <a:off x="1833164" y="3015580"/>
            <a:ext cx="4606517"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2" name="Text Box 12"/>
          <p:cNvSpPr txBox="1">
            <a:spLocks noChangeArrowheads="1"/>
          </p:cNvSpPr>
          <p:nvPr/>
        </p:nvSpPr>
        <p:spPr bwMode="auto">
          <a:xfrm>
            <a:off x="1833164" y="3294980"/>
            <a:ext cx="5800725"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FF0000"/>
                </a:solidFill>
                <a:latin typeface="Gill Sans" charset="0"/>
              </a:rPr>
              <a:t>C</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3" name="Text Box 13"/>
          <p:cNvSpPr txBox="1">
            <a:spLocks noChangeArrowheads="1"/>
          </p:cNvSpPr>
          <p:nvPr/>
        </p:nvSpPr>
        <p:spPr bwMode="auto">
          <a:xfrm>
            <a:off x="1833164" y="3599780"/>
            <a:ext cx="49561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4" name="Text Box 14"/>
          <p:cNvSpPr txBox="1">
            <a:spLocks noChangeArrowheads="1"/>
          </p:cNvSpPr>
          <p:nvPr/>
        </p:nvSpPr>
        <p:spPr bwMode="auto">
          <a:xfrm>
            <a:off x="1833164" y="3879180"/>
            <a:ext cx="4577663"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5" name="Text Box 15"/>
          <p:cNvSpPr txBox="1">
            <a:spLocks noChangeArrowheads="1"/>
          </p:cNvSpPr>
          <p:nvPr/>
        </p:nvSpPr>
        <p:spPr bwMode="auto">
          <a:xfrm>
            <a:off x="1833164" y="4149055"/>
            <a:ext cx="4590487"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6" name="Text Box 16"/>
          <p:cNvSpPr txBox="1">
            <a:spLocks noChangeArrowheads="1"/>
          </p:cNvSpPr>
          <p:nvPr/>
        </p:nvSpPr>
        <p:spPr bwMode="auto">
          <a:xfrm>
            <a:off x="1833164" y="4428455"/>
            <a:ext cx="49657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7" name="Text Box 17"/>
          <p:cNvSpPr txBox="1">
            <a:spLocks noChangeArrowheads="1"/>
          </p:cNvSpPr>
          <p:nvPr/>
        </p:nvSpPr>
        <p:spPr bwMode="auto">
          <a:xfrm>
            <a:off x="1833164" y="4720555"/>
            <a:ext cx="49561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48" name="Text Box 18"/>
          <p:cNvSpPr txBox="1">
            <a:spLocks noChangeArrowheads="1"/>
          </p:cNvSpPr>
          <p:nvPr/>
        </p:nvSpPr>
        <p:spPr bwMode="auto">
          <a:xfrm>
            <a:off x="1833164" y="4999955"/>
            <a:ext cx="49657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49" name="Text Box 19"/>
          <p:cNvSpPr txBox="1">
            <a:spLocks noChangeArrowheads="1"/>
          </p:cNvSpPr>
          <p:nvPr/>
        </p:nvSpPr>
        <p:spPr bwMode="auto">
          <a:xfrm>
            <a:off x="1833164" y="5269830"/>
            <a:ext cx="4956175"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0000FF"/>
                </a:solidFill>
                <a:latin typeface="Gill Sans" charset="0"/>
              </a:rPr>
              <a:t>G</a:t>
            </a:r>
            <a:r>
              <a:rPr lang="en-US" altLang="ko-KR" sz="2000" b="1">
                <a:latin typeface="Gill Sans" charset="0"/>
              </a:rPr>
              <a:t>GCC…</a:t>
            </a:r>
            <a:endParaRPr lang="en-US" sz="2000" b="1">
              <a:latin typeface="Gill Sans" charset="0"/>
            </a:endParaRPr>
          </a:p>
        </p:txBody>
      </p:sp>
      <p:sp>
        <p:nvSpPr>
          <p:cNvPr id="18450" name="Text Box 20"/>
          <p:cNvSpPr txBox="1">
            <a:spLocks noChangeArrowheads="1"/>
          </p:cNvSpPr>
          <p:nvPr/>
        </p:nvSpPr>
        <p:spPr bwMode="auto">
          <a:xfrm>
            <a:off x="1833164" y="5549230"/>
            <a:ext cx="49657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ltLang="ko-KR" sz="2000" b="1">
                <a:latin typeface="Gill Sans" charset="0"/>
              </a:rPr>
              <a:t>…ACATG</a:t>
            </a:r>
            <a:r>
              <a:rPr lang="en-US" altLang="ko-KR" sz="2000" b="1">
                <a:solidFill>
                  <a:srgbClr val="0000FF"/>
                </a:solidFill>
                <a:latin typeface="Gill Sans" charset="0"/>
              </a:rPr>
              <a:t>T</a:t>
            </a:r>
            <a:r>
              <a:rPr lang="en-US" altLang="ko-KR" sz="2000" b="1">
                <a:latin typeface="Gill Sans" charset="0"/>
              </a:rPr>
              <a:t>CGACATTTCATA</a:t>
            </a:r>
            <a:r>
              <a:rPr lang="en-US" altLang="ko-KR" sz="2000" b="1">
                <a:solidFill>
                  <a:srgbClr val="FF0000"/>
                </a:solidFill>
                <a:latin typeface="Gill Sans" charset="0"/>
              </a:rPr>
              <a:t>A</a:t>
            </a:r>
            <a:r>
              <a:rPr lang="en-US" altLang="ko-KR" sz="2000" b="1">
                <a:latin typeface="Gill Sans" charset="0"/>
              </a:rPr>
              <a:t>GCC…</a:t>
            </a:r>
            <a:endParaRPr lang="en-US" sz="2000" b="1">
              <a:latin typeface="Gill Sans" charset="0"/>
            </a:endParaRPr>
          </a:p>
        </p:txBody>
      </p:sp>
      <p:sp>
        <p:nvSpPr>
          <p:cNvPr id="18451" name="Text Box 22"/>
          <p:cNvSpPr txBox="1">
            <a:spLocks noChangeArrowheads="1"/>
          </p:cNvSpPr>
          <p:nvPr/>
        </p:nvSpPr>
        <p:spPr bwMode="auto">
          <a:xfrm>
            <a:off x="1547664" y="1042888"/>
            <a:ext cx="7632848"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mn-lt"/>
              </a:rPr>
              <a:t>                   SNP1                           SNP2             Blood Pressure</a:t>
            </a:r>
          </a:p>
        </p:txBody>
      </p:sp>
      <p:sp>
        <p:nvSpPr>
          <p:cNvPr id="18452" name="Text Box 23"/>
          <p:cNvSpPr txBox="1">
            <a:spLocks noChangeArrowheads="1"/>
          </p:cNvSpPr>
          <p:nvPr/>
        </p:nvSpPr>
        <p:spPr bwMode="auto">
          <a:xfrm>
            <a:off x="7279653" y="1401786"/>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00"/>
                </a:solidFill>
                <a:latin typeface="Gill Sans" charset="0"/>
              </a:rPr>
              <a:t>180</a:t>
            </a:r>
          </a:p>
        </p:txBody>
      </p:sp>
      <p:sp>
        <p:nvSpPr>
          <p:cNvPr id="18453" name="Text Box 25"/>
          <p:cNvSpPr txBox="1">
            <a:spLocks noChangeArrowheads="1"/>
          </p:cNvSpPr>
          <p:nvPr/>
        </p:nvSpPr>
        <p:spPr bwMode="auto">
          <a:xfrm>
            <a:off x="7279653" y="1674836"/>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40"/>
                </a:solidFill>
                <a:latin typeface="Gill Sans" charset="0"/>
              </a:rPr>
              <a:t>175</a:t>
            </a:r>
          </a:p>
        </p:txBody>
      </p:sp>
      <p:sp>
        <p:nvSpPr>
          <p:cNvPr id="18454" name="Text Box 26"/>
          <p:cNvSpPr txBox="1">
            <a:spLocks noChangeArrowheads="1"/>
          </p:cNvSpPr>
          <p:nvPr/>
        </p:nvSpPr>
        <p:spPr bwMode="auto">
          <a:xfrm>
            <a:off x="7279653" y="1949473"/>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80"/>
                </a:solidFill>
                <a:latin typeface="Gill Sans" charset="0"/>
              </a:rPr>
              <a:t>170</a:t>
            </a:r>
          </a:p>
        </p:txBody>
      </p:sp>
      <p:sp>
        <p:nvSpPr>
          <p:cNvPr id="18455" name="Text Box 27"/>
          <p:cNvSpPr txBox="1">
            <a:spLocks noChangeArrowheads="1"/>
          </p:cNvSpPr>
          <p:nvPr/>
        </p:nvSpPr>
        <p:spPr bwMode="auto">
          <a:xfrm>
            <a:off x="7279653" y="2222523"/>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C0"/>
                </a:solidFill>
                <a:latin typeface="Gill Sans" charset="0"/>
              </a:rPr>
              <a:t>165</a:t>
            </a:r>
          </a:p>
        </p:txBody>
      </p:sp>
      <p:sp>
        <p:nvSpPr>
          <p:cNvPr id="18456" name="Text Box 28"/>
          <p:cNvSpPr txBox="1">
            <a:spLocks noChangeArrowheads="1"/>
          </p:cNvSpPr>
          <p:nvPr/>
        </p:nvSpPr>
        <p:spPr bwMode="auto">
          <a:xfrm>
            <a:off x="7279653" y="2495573"/>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E1"/>
                </a:solidFill>
                <a:latin typeface="Gill Sans" charset="0"/>
              </a:rPr>
              <a:t>160</a:t>
            </a:r>
          </a:p>
        </p:txBody>
      </p:sp>
      <p:sp>
        <p:nvSpPr>
          <p:cNvPr id="18457" name="Text Box 29"/>
          <p:cNvSpPr txBox="1">
            <a:spLocks noChangeArrowheads="1"/>
          </p:cNvSpPr>
          <p:nvPr/>
        </p:nvSpPr>
        <p:spPr bwMode="auto">
          <a:xfrm>
            <a:off x="7279653" y="2770211"/>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00FF"/>
                </a:solidFill>
                <a:latin typeface="Gill Sans" charset="0"/>
              </a:rPr>
              <a:t>145</a:t>
            </a:r>
          </a:p>
        </p:txBody>
      </p:sp>
      <p:sp>
        <p:nvSpPr>
          <p:cNvPr id="18458" name="Text Box 30"/>
          <p:cNvSpPr txBox="1">
            <a:spLocks noChangeArrowheads="1"/>
          </p:cNvSpPr>
          <p:nvPr/>
        </p:nvSpPr>
        <p:spPr bwMode="auto">
          <a:xfrm>
            <a:off x="7279653" y="3043261"/>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D800FF"/>
                </a:solidFill>
                <a:latin typeface="Gill Sans" charset="0"/>
              </a:rPr>
              <a:t>140</a:t>
            </a:r>
          </a:p>
        </p:txBody>
      </p:sp>
      <p:sp>
        <p:nvSpPr>
          <p:cNvPr id="18459" name="Text Box 31"/>
          <p:cNvSpPr txBox="1">
            <a:spLocks noChangeArrowheads="1"/>
          </p:cNvSpPr>
          <p:nvPr/>
        </p:nvSpPr>
        <p:spPr bwMode="auto">
          <a:xfrm>
            <a:off x="7279653" y="3316311"/>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8000FF"/>
                </a:solidFill>
                <a:latin typeface="Gill Sans" charset="0"/>
              </a:rPr>
              <a:t>130</a:t>
            </a:r>
          </a:p>
        </p:txBody>
      </p:sp>
      <p:sp>
        <p:nvSpPr>
          <p:cNvPr id="18460" name="Text Box 32"/>
          <p:cNvSpPr txBox="1">
            <a:spLocks noChangeArrowheads="1"/>
          </p:cNvSpPr>
          <p:nvPr/>
        </p:nvSpPr>
        <p:spPr bwMode="auto">
          <a:xfrm>
            <a:off x="7279653" y="3590948"/>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5C00FF"/>
                </a:solidFill>
                <a:latin typeface="Gill Sans" charset="0"/>
              </a:rPr>
              <a:t>120</a:t>
            </a:r>
          </a:p>
        </p:txBody>
      </p:sp>
      <p:sp>
        <p:nvSpPr>
          <p:cNvPr id="18461" name="Text Box 33"/>
          <p:cNvSpPr txBox="1">
            <a:spLocks noChangeArrowheads="1"/>
          </p:cNvSpPr>
          <p:nvPr/>
        </p:nvSpPr>
        <p:spPr bwMode="auto">
          <a:xfrm>
            <a:off x="7279653" y="3863998"/>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5C00FF"/>
                </a:solidFill>
                <a:latin typeface="Gill Sans" charset="0"/>
              </a:rPr>
              <a:t>120</a:t>
            </a:r>
          </a:p>
        </p:txBody>
      </p:sp>
      <p:sp>
        <p:nvSpPr>
          <p:cNvPr id="18462" name="Text Box 34"/>
          <p:cNvSpPr txBox="1">
            <a:spLocks noChangeArrowheads="1"/>
          </p:cNvSpPr>
          <p:nvPr/>
        </p:nvSpPr>
        <p:spPr bwMode="auto">
          <a:xfrm>
            <a:off x="7279653" y="4137048"/>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4000FF"/>
                </a:solidFill>
                <a:latin typeface="Gill Sans" charset="0"/>
              </a:rPr>
              <a:t>115</a:t>
            </a:r>
          </a:p>
        </p:txBody>
      </p:sp>
      <p:sp>
        <p:nvSpPr>
          <p:cNvPr id="18463" name="Text Box 35"/>
          <p:cNvSpPr txBox="1">
            <a:spLocks noChangeArrowheads="1"/>
          </p:cNvSpPr>
          <p:nvPr/>
        </p:nvSpPr>
        <p:spPr bwMode="auto">
          <a:xfrm>
            <a:off x="7279653" y="4411686"/>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000FF"/>
                </a:solidFill>
                <a:latin typeface="Gill Sans" charset="0"/>
              </a:rPr>
              <a:t>110</a:t>
            </a:r>
          </a:p>
        </p:txBody>
      </p:sp>
      <p:sp>
        <p:nvSpPr>
          <p:cNvPr id="18464" name="Text Box 36"/>
          <p:cNvSpPr txBox="1">
            <a:spLocks noChangeArrowheads="1"/>
          </p:cNvSpPr>
          <p:nvPr/>
        </p:nvSpPr>
        <p:spPr bwMode="auto">
          <a:xfrm>
            <a:off x="7279653" y="4684736"/>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000FF"/>
                </a:solidFill>
                <a:latin typeface="Gill Sans" charset="0"/>
              </a:rPr>
              <a:t>110</a:t>
            </a:r>
          </a:p>
        </p:txBody>
      </p:sp>
      <p:sp>
        <p:nvSpPr>
          <p:cNvPr id="18465" name="Text Box 37"/>
          <p:cNvSpPr txBox="1">
            <a:spLocks noChangeArrowheads="1"/>
          </p:cNvSpPr>
          <p:nvPr/>
        </p:nvSpPr>
        <p:spPr bwMode="auto">
          <a:xfrm>
            <a:off x="7279653" y="4957786"/>
            <a:ext cx="820738" cy="366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000FF"/>
                </a:solidFill>
                <a:latin typeface="Gill Sans" charset="0"/>
              </a:rPr>
              <a:t>110</a:t>
            </a:r>
          </a:p>
        </p:txBody>
      </p:sp>
      <p:sp>
        <p:nvSpPr>
          <p:cNvPr id="18466" name="Text Box 38"/>
          <p:cNvSpPr txBox="1">
            <a:spLocks noChangeArrowheads="1"/>
          </p:cNvSpPr>
          <p:nvPr/>
        </p:nvSpPr>
        <p:spPr bwMode="auto">
          <a:xfrm>
            <a:off x="7279653" y="5232423"/>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1000FF"/>
                </a:solidFill>
                <a:latin typeface="Gill Sans" charset="0"/>
              </a:rPr>
              <a:t>105</a:t>
            </a:r>
          </a:p>
        </p:txBody>
      </p:sp>
      <p:sp>
        <p:nvSpPr>
          <p:cNvPr id="18467" name="Text Box 39"/>
          <p:cNvSpPr txBox="1">
            <a:spLocks noChangeArrowheads="1"/>
          </p:cNvSpPr>
          <p:nvPr/>
        </p:nvSpPr>
        <p:spPr bwMode="auto">
          <a:xfrm>
            <a:off x="7279653" y="5505473"/>
            <a:ext cx="820738"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2E2EFF"/>
                </a:solidFill>
                <a:latin typeface="Gill Sans" charset="0"/>
              </a:rPr>
              <a:t>100</a:t>
            </a:r>
          </a:p>
        </p:txBody>
      </p:sp>
      <p:sp>
        <p:nvSpPr>
          <p:cNvPr id="3" name="Title 2"/>
          <p:cNvSpPr>
            <a:spLocks noGrp="1"/>
          </p:cNvSpPr>
          <p:nvPr>
            <p:ph type="title"/>
          </p:nvPr>
        </p:nvSpPr>
        <p:spPr/>
        <p:txBody>
          <a:bodyPr/>
          <a:lstStyle/>
          <a:p>
            <a:r>
              <a:rPr lang="en-US" sz="3600"/>
              <a:t>Finding SNPs Associated with Complex Trait</a:t>
            </a:r>
            <a:endParaRPr lang="en-US"/>
          </a:p>
        </p:txBody>
      </p:sp>
      <p:sp>
        <p:nvSpPr>
          <p:cNvPr id="2" name="Rectangle 1"/>
          <p:cNvSpPr/>
          <p:nvPr/>
        </p:nvSpPr>
        <p:spPr>
          <a:xfrm>
            <a:off x="1212526" y="6474717"/>
            <a:ext cx="7632848" cy="307777"/>
          </a:xfrm>
          <a:prstGeom prst="rect">
            <a:avLst/>
          </a:prstGeom>
        </p:spPr>
        <p:txBody>
          <a:bodyPr wrap="square">
            <a:spAutoFit/>
          </a:bodyPr>
          <a:lstStyle/>
          <a:p>
            <a:r>
              <a:rPr lang="en-US" sz="1400" err="1">
                <a:hlinkClick r:id="rId3" action="ppaction://hlinkfile"/>
              </a:rPr>
              <a:t>Eleazar</a:t>
            </a:r>
            <a:r>
              <a:rPr lang="en-US" sz="1400">
                <a:hlinkClick r:id="rId3" action="ppaction://hlinkfile"/>
              </a:rPr>
              <a:t> </a:t>
            </a:r>
            <a:r>
              <a:rPr lang="en-US" sz="1400" err="1">
                <a:hlinkClick r:id="rId3" action="ppaction://hlinkfile"/>
              </a:rPr>
              <a:t>Eskin</a:t>
            </a:r>
            <a:r>
              <a:rPr lang="en-US" sz="1400">
                <a:hlinkClick r:id="rId3" action="ppaction://hlinkfile"/>
              </a:rPr>
              <a:t>: Discovering the Causal Variants Involved in GWAS Studies, CGSI 2018, UCLA </a:t>
            </a:r>
            <a:endParaRPr lang="en-US" sz="1400"/>
          </a:p>
        </p:txBody>
      </p:sp>
      <p:sp>
        <p:nvSpPr>
          <p:cNvPr id="41" name="Text Box 22"/>
          <p:cNvSpPr txBox="1">
            <a:spLocks noChangeArrowheads="1"/>
          </p:cNvSpPr>
          <p:nvPr/>
        </p:nvSpPr>
        <p:spPr bwMode="auto">
          <a:xfrm>
            <a:off x="-36512" y="1340768"/>
            <a:ext cx="1782984" cy="46474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50">
                <a:solidFill>
                  <a:schemeClr val="bg1">
                    <a:lumMod val="65000"/>
                  </a:schemeClr>
                </a:solidFill>
                <a:latin typeface="Gill Sans" charset="0"/>
              </a:rPr>
              <a:t>Individual #1</a:t>
            </a:r>
          </a:p>
          <a:p>
            <a:pPr algn="r" eaLnBrk="1" hangingPunct="1"/>
            <a:r>
              <a:rPr lang="en-US" sz="1850">
                <a:solidFill>
                  <a:schemeClr val="bg1">
                    <a:lumMod val="65000"/>
                  </a:schemeClr>
                </a:solidFill>
                <a:latin typeface="Gill Sans" charset="0"/>
              </a:rPr>
              <a:t>Individual #2</a:t>
            </a:r>
          </a:p>
          <a:p>
            <a:pPr algn="r" eaLnBrk="1" hangingPunct="1"/>
            <a:r>
              <a:rPr lang="en-US" sz="1850">
                <a:solidFill>
                  <a:schemeClr val="bg1">
                    <a:lumMod val="65000"/>
                  </a:schemeClr>
                </a:solidFill>
                <a:latin typeface="Gill Sans" charset="0"/>
              </a:rPr>
              <a:t>Individual #3</a:t>
            </a:r>
          </a:p>
          <a:p>
            <a:pPr algn="r" eaLnBrk="1" hangingPunct="1"/>
            <a:r>
              <a:rPr lang="en-US" sz="1850">
                <a:solidFill>
                  <a:srgbClr val="FF0000"/>
                </a:solidFill>
                <a:latin typeface="Gill Sans" charset="0"/>
              </a:rPr>
              <a:t>Individual #4</a:t>
            </a:r>
          </a:p>
          <a:p>
            <a:pPr algn="r" eaLnBrk="1" hangingPunct="1"/>
            <a:r>
              <a:rPr lang="en-US" sz="1850">
                <a:solidFill>
                  <a:schemeClr val="bg1">
                    <a:lumMod val="65000"/>
                  </a:schemeClr>
                </a:solidFill>
                <a:latin typeface="Gill Sans" charset="0"/>
              </a:rPr>
              <a:t>Individual #5</a:t>
            </a:r>
          </a:p>
          <a:p>
            <a:pPr algn="r" eaLnBrk="1" hangingPunct="1"/>
            <a:r>
              <a:rPr lang="en-US" sz="1850">
                <a:solidFill>
                  <a:schemeClr val="bg1">
                    <a:lumMod val="65000"/>
                  </a:schemeClr>
                </a:solidFill>
                <a:latin typeface="Gill Sans" charset="0"/>
              </a:rPr>
              <a:t>Individual #6</a:t>
            </a:r>
          </a:p>
          <a:p>
            <a:pPr algn="r" eaLnBrk="1" hangingPunct="1"/>
            <a:r>
              <a:rPr lang="en-US" sz="1850">
                <a:solidFill>
                  <a:schemeClr val="bg1">
                    <a:lumMod val="65000"/>
                  </a:schemeClr>
                </a:solidFill>
                <a:latin typeface="Gill Sans" charset="0"/>
              </a:rPr>
              <a:t>Individual #7</a:t>
            </a:r>
          </a:p>
          <a:p>
            <a:pPr algn="r" eaLnBrk="1" hangingPunct="1"/>
            <a:r>
              <a:rPr lang="en-US" sz="1850">
                <a:solidFill>
                  <a:schemeClr val="bg1">
                    <a:lumMod val="65000"/>
                  </a:schemeClr>
                </a:solidFill>
                <a:latin typeface="Gill Sans" charset="0"/>
              </a:rPr>
              <a:t>Individual #8</a:t>
            </a:r>
          </a:p>
          <a:p>
            <a:pPr algn="r" eaLnBrk="1" hangingPunct="1"/>
            <a:r>
              <a:rPr lang="en-US" sz="1850">
                <a:solidFill>
                  <a:schemeClr val="bg1">
                    <a:lumMod val="65000"/>
                  </a:schemeClr>
                </a:solidFill>
                <a:latin typeface="Gill Sans" charset="0"/>
              </a:rPr>
              <a:t>Individual #9</a:t>
            </a:r>
          </a:p>
          <a:p>
            <a:pPr algn="r" eaLnBrk="1" hangingPunct="1"/>
            <a:r>
              <a:rPr lang="en-US" sz="1850">
                <a:solidFill>
                  <a:schemeClr val="bg1">
                    <a:lumMod val="65000"/>
                  </a:schemeClr>
                </a:solidFill>
                <a:latin typeface="Gill Sans" charset="0"/>
              </a:rPr>
              <a:t>Individual #10</a:t>
            </a:r>
          </a:p>
          <a:p>
            <a:pPr algn="r" eaLnBrk="1" hangingPunct="1"/>
            <a:r>
              <a:rPr lang="en-US" sz="1850">
                <a:solidFill>
                  <a:schemeClr val="bg1">
                    <a:lumMod val="65000"/>
                  </a:schemeClr>
                </a:solidFill>
                <a:latin typeface="Gill Sans" charset="0"/>
              </a:rPr>
              <a:t>Individual #11</a:t>
            </a:r>
          </a:p>
          <a:p>
            <a:pPr algn="r" eaLnBrk="1" hangingPunct="1"/>
            <a:r>
              <a:rPr lang="en-US" sz="1850">
                <a:solidFill>
                  <a:schemeClr val="bg1">
                    <a:lumMod val="65000"/>
                  </a:schemeClr>
                </a:solidFill>
                <a:latin typeface="Gill Sans" charset="0"/>
              </a:rPr>
              <a:t>Individual #12</a:t>
            </a:r>
          </a:p>
          <a:p>
            <a:pPr algn="r" eaLnBrk="1" hangingPunct="1"/>
            <a:r>
              <a:rPr lang="en-US" sz="1850">
                <a:solidFill>
                  <a:schemeClr val="bg1">
                    <a:lumMod val="65000"/>
                  </a:schemeClr>
                </a:solidFill>
                <a:latin typeface="Gill Sans" charset="0"/>
              </a:rPr>
              <a:t>Individual #13</a:t>
            </a:r>
          </a:p>
          <a:p>
            <a:pPr algn="r" eaLnBrk="1" hangingPunct="1"/>
            <a:r>
              <a:rPr lang="en-US" sz="1850">
                <a:solidFill>
                  <a:schemeClr val="bg1">
                    <a:lumMod val="65000"/>
                  </a:schemeClr>
                </a:solidFill>
                <a:latin typeface="Gill Sans" charset="0"/>
              </a:rPr>
              <a:t>Individual #14</a:t>
            </a:r>
          </a:p>
          <a:p>
            <a:pPr algn="r" eaLnBrk="1" hangingPunct="1"/>
            <a:r>
              <a:rPr lang="en-US" sz="1850">
                <a:solidFill>
                  <a:schemeClr val="bg1">
                    <a:lumMod val="65000"/>
                  </a:schemeClr>
                </a:solidFill>
                <a:latin typeface="Gill Sans" charset="0"/>
              </a:rPr>
              <a:t>Individual #15</a:t>
            </a:r>
          </a:p>
          <a:p>
            <a:pPr algn="r" eaLnBrk="1" hangingPunct="1"/>
            <a:r>
              <a:rPr lang="en-US" sz="1850">
                <a:solidFill>
                  <a:schemeClr val="bg1">
                    <a:lumMod val="65000"/>
                  </a:schemeClr>
                </a:solidFill>
                <a:latin typeface="Gill Sans" charset="0"/>
              </a:rPr>
              <a:t>Individual #16</a:t>
            </a:r>
          </a:p>
        </p:txBody>
      </p:sp>
      <p:sp>
        <p:nvSpPr>
          <p:cNvPr id="20518" name="Slide Number Placeholder 58"/>
          <p:cNvSpPr>
            <a:spLocks noGrp="1"/>
          </p:cNvSpPr>
          <p:nvPr>
            <p:ph type="sldNum" sz="quarter" idx="11"/>
          </p:nvPr>
        </p:nvSpPr>
        <p:spPr bwMode="auto">
          <a:prstGeom prst="rect">
            <a:avLst/>
          </a:prstGeom>
          <a:ln>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lnSpc>
                <a:spcPct val="80000"/>
              </a:lnSpc>
            </a:pPr>
            <a:fld id="{B949759B-0C5C-6E4A-B123-321242B29FF0}" type="slidenum">
              <a:rPr lang="en-US" sz="1200">
                <a:latin typeface="Tw Cen MT" charset="0"/>
              </a:rPr>
              <a:pPr eaLnBrk="1" hangingPunct="1">
                <a:lnSpc>
                  <a:spcPct val="80000"/>
                </a:lnSpc>
              </a:pPr>
              <a:t>10</a:t>
            </a:fld>
            <a:endParaRPr lang="en-US" sz="1200">
              <a:latin typeface="Tw Cen MT" charset="0"/>
            </a:endParaRPr>
          </a:p>
        </p:txBody>
      </p:sp>
      <p:cxnSp>
        <p:nvCxnSpPr>
          <p:cNvPr id="6" name="Straight Arrow Connector 5"/>
          <p:cNvCxnSpPr/>
          <p:nvPr/>
        </p:nvCxnSpPr>
        <p:spPr>
          <a:xfrm flipV="1">
            <a:off x="8028384" y="1894648"/>
            <a:ext cx="0" cy="3556000"/>
          </a:xfrm>
          <a:prstGeom prst="straightConnector1">
            <a:avLst/>
          </a:prstGeom>
          <a:ln w="76200">
            <a:solidFill>
              <a:srgbClr val="D8478A"/>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FC22C308-F301-D94E-B06B-A2F95475F807}"/>
              </a:ext>
            </a:extLst>
          </p:cNvPr>
          <p:cNvSpPr/>
          <p:nvPr/>
        </p:nvSpPr>
        <p:spPr>
          <a:xfrm>
            <a:off x="4932040" y="6041507"/>
            <a:ext cx="3943195" cy="369332"/>
          </a:xfrm>
          <a:prstGeom prst="rect">
            <a:avLst/>
          </a:prstGeom>
        </p:spPr>
        <p:txBody>
          <a:bodyPr wrap="none">
            <a:spAutoFit/>
          </a:bodyPr>
          <a:lstStyle/>
          <a:p>
            <a:r>
              <a:rPr lang="en-US"/>
              <a:t>SNP: single nucleotide polymorphism</a:t>
            </a:r>
          </a:p>
        </p:txBody>
      </p:sp>
    </p:spTree>
    <p:extLst>
      <p:ext uri="{BB962C8B-B14F-4D97-AF65-F5344CB8AC3E}">
        <p14:creationId xmlns:p14="http://schemas.microsoft.com/office/powerpoint/2010/main" val="55276330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35888" cy="1066800"/>
          </a:xfrm>
        </p:spPr>
        <p:txBody>
          <a:bodyPr/>
          <a:lstStyle/>
          <a:p>
            <a:r>
              <a:rPr lang="en-US" sz="3600"/>
              <a:t>Genome-Wide Association Study (GWAS)</a:t>
            </a:r>
          </a:p>
        </p:txBody>
      </p:sp>
      <p:sp>
        <p:nvSpPr>
          <p:cNvPr id="3" name="Content Placeholder 2"/>
          <p:cNvSpPr>
            <a:spLocks noGrp="1"/>
          </p:cNvSpPr>
          <p:nvPr>
            <p:ph idx="1"/>
          </p:nvPr>
        </p:nvSpPr>
        <p:spPr>
          <a:xfrm>
            <a:off x="228600" y="951983"/>
            <a:ext cx="8610600" cy="5267672"/>
          </a:xfrm>
        </p:spPr>
        <p:txBody>
          <a:bodyPr/>
          <a:lstStyle/>
          <a:p>
            <a:r>
              <a:rPr lang="en-US"/>
              <a:t>Detecting genetic variants associated with phenotypes using two groups of people.</a:t>
            </a:r>
          </a:p>
        </p:txBody>
      </p:sp>
      <p:sp>
        <p:nvSpPr>
          <p:cNvPr id="5" name="Slide Number Placeholder 4"/>
          <p:cNvSpPr>
            <a:spLocks noGrp="1"/>
          </p:cNvSpPr>
          <p:nvPr>
            <p:ph type="sldNum" sz="quarter" idx="11"/>
          </p:nvPr>
        </p:nvSpPr>
        <p:spPr/>
        <p:txBody>
          <a:bodyPr/>
          <a:lstStyle/>
          <a:p>
            <a:fld id="{323594FA-E141-4234-AE05-360401972BE7}" type="slidenum">
              <a:rPr lang="en-US" altLang="en-US" smtClean="0"/>
              <a:pPr/>
              <a:t>11</a:t>
            </a:fld>
            <a:endParaRPr lang="en-US" altLang="en-US"/>
          </a:p>
        </p:txBody>
      </p:sp>
      <p:pic>
        <p:nvPicPr>
          <p:cNvPr id="12" name="Picture 11">
            <a:extLst>
              <a:ext uri="{FF2B5EF4-FFF2-40B4-BE49-F238E27FC236}">
                <a16:creationId xmlns:a16="http://schemas.microsoft.com/office/drawing/2014/main" id="{C4582D6B-0B2D-0E44-9C3F-7D0526007EE9}"/>
              </a:ext>
            </a:extLst>
          </p:cNvPr>
          <p:cNvPicPr>
            <a:picLocks noChangeAspect="1"/>
          </p:cNvPicPr>
          <p:nvPr/>
        </p:nvPicPr>
        <p:blipFill rotWithShape="1">
          <a:blip r:embed="rId3">
            <a:extLst>
              <a:ext uri="{28A0092B-C50C-407E-A947-70E740481C1C}">
                <a14:useLocalDpi xmlns:a14="http://schemas.microsoft.com/office/drawing/2010/main" val="0"/>
              </a:ext>
            </a:extLst>
          </a:blip>
          <a:srcRect t="7912" b="9669"/>
          <a:stretch/>
        </p:blipFill>
        <p:spPr>
          <a:xfrm>
            <a:off x="1224730" y="2900107"/>
            <a:ext cx="6618339" cy="3409213"/>
          </a:xfrm>
          <a:prstGeom prst="rect">
            <a:avLst/>
          </a:prstGeom>
        </p:spPr>
      </p:pic>
      <p:sp>
        <p:nvSpPr>
          <p:cNvPr id="13" name="Rectangle 12">
            <a:extLst>
              <a:ext uri="{FF2B5EF4-FFF2-40B4-BE49-F238E27FC236}">
                <a16:creationId xmlns:a16="http://schemas.microsoft.com/office/drawing/2014/main" id="{79BEA3A6-4FE1-954C-B92C-15FA9B384CB4}"/>
              </a:ext>
            </a:extLst>
          </p:cNvPr>
          <p:cNvSpPr/>
          <p:nvPr/>
        </p:nvSpPr>
        <p:spPr>
          <a:xfrm>
            <a:off x="403878" y="6014468"/>
            <a:ext cx="1794883" cy="369332"/>
          </a:xfrm>
          <a:prstGeom prst="rect">
            <a:avLst/>
          </a:prstGeom>
        </p:spPr>
        <p:txBody>
          <a:bodyPr wrap="square">
            <a:spAutoFit/>
          </a:bodyPr>
          <a:lstStyle/>
          <a:p>
            <a:r>
              <a:rPr lang="en-US">
                <a:solidFill>
                  <a:srgbClr val="000000"/>
                </a:solidFill>
              </a:rPr>
              <a:t>Manhattan plot</a:t>
            </a:r>
          </a:p>
        </p:txBody>
      </p:sp>
      <p:cxnSp>
        <p:nvCxnSpPr>
          <p:cNvPr id="15" name="Straight Arrow Connector 14">
            <a:extLst>
              <a:ext uri="{FF2B5EF4-FFF2-40B4-BE49-F238E27FC236}">
                <a16:creationId xmlns:a16="http://schemas.microsoft.com/office/drawing/2014/main" id="{1AFC0366-CF73-B649-8ECC-4FAC8D326CEB}"/>
              </a:ext>
            </a:extLst>
          </p:cNvPr>
          <p:cNvCxnSpPr>
            <a:cxnSpLocks/>
          </p:cNvCxnSpPr>
          <p:nvPr/>
        </p:nvCxnSpPr>
        <p:spPr>
          <a:xfrm>
            <a:off x="1619672" y="4195644"/>
            <a:ext cx="6000328" cy="0"/>
          </a:xfrm>
          <a:prstGeom prst="straightConnector1">
            <a:avLst/>
          </a:prstGeom>
          <a:ln w="381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50C7B19-F738-DE4B-A6C0-1B313EF9EFA9}"/>
              </a:ext>
            </a:extLst>
          </p:cNvPr>
          <p:cNvSpPr/>
          <p:nvPr/>
        </p:nvSpPr>
        <p:spPr>
          <a:xfrm>
            <a:off x="4151714" y="2900107"/>
            <a:ext cx="1068358" cy="4314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C988250-AFE4-B343-9F3E-1F3F8B48CF1E}"/>
              </a:ext>
            </a:extLst>
          </p:cNvPr>
          <p:cNvSpPr/>
          <p:nvPr/>
        </p:nvSpPr>
        <p:spPr>
          <a:xfrm>
            <a:off x="1905385" y="4154602"/>
            <a:ext cx="6000328" cy="369332"/>
          </a:xfrm>
          <a:prstGeom prst="rect">
            <a:avLst/>
          </a:prstGeom>
        </p:spPr>
        <p:txBody>
          <a:bodyPr wrap="square">
            <a:spAutoFit/>
          </a:bodyPr>
          <a:lstStyle/>
          <a:p>
            <a:r>
              <a:rPr lang="en-US">
                <a:solidFill>
                  <a:srgbClr val="FF0000"/>
                </a:solidFill>
              </a:rPr>
              <a:t>variant with higher frequency in cases than controls</a:t>
            </a:r>
          </a:p>
        </p:txBody>
      </p:sp>
      <p:sp>
        <p:nvSpPr>
          <p:cNvPr id="18" name="Rectangle 17">
            <a:extLst>
              <a:ext uri="{FF2B5EF4-FFF2-40B4-BE49-F238E27FC236}">
                <a16:creationId xmlns:a16="http://schemas.microsoft.com/office/drawing/2014/main" id="{E7B19C22-F031-9D4B-BAE2-35CD1290A848}"/>
              </a:ext>
            </a:extLst>
          </p:cNvPr>
          <p:cNvSpPr/>
          <p:nvPr/>
        </p:nvSpPr>
        <p:spPr>
          <a:xfrm>
            <a:off x="1301320" y="6400756"/>
            <a:ext cx="6223008" cy="276999"/>
          </a:xfrm>
          <a:prstGeom prst="rect">
            <a:avLst/>
          </a:prstGeom>
        </p:spPr>
        <p:txBody>
          <a:bodyPr wrap="square">
            <a:spAutoFit/>
          </a:bodyPr>
          <a:lstStyle/>
          <a:p>
            <a:r>
              <a:rPr lang="en-US" sz="1200"/>
              <a:t>https://</a:t>
            </a:r>
            <a:r>
              <a:rPr lang="en-US" sz="1200" err="1"/>
              <a:t>onlinelearning.hms.harvard.edu</a:t>
            </a:r>
            <a:r>
              <a:rPr lang="en-US" sz="1200"/>
              <a:t>/</a:t>
            </a:r>
            <a:r>
              <a:rPr lang="en-US" sz="1200" err="1"/>
              <a:t>hmx</a:t>
            </a:r>
            <a:r>
              <a:rPr lang="en-US" sz="1200"/>
              <a:t>/courses/genetic-testing/ </a:t>
            </a:r>
          </a:p>
        </p:txBody>
      </p:sp>
      <p:pic>
        <p:nvPicPr>
          <p:cNvPr id="92162" name="Picture 2" descr="Image result for gwas study"/>
          <p:cNvPicPr>
            <a:picLocks noChangeAspect="1" noChangeArrowheads="1"/>
          </p:cNvPicPr>
          <p:nvPr/>
        </p:nvPicPr>
        <p:blipFill rotWithShape="1">
          <a:blip r:embed="rId4">
            <a:extLst>
              <a:ext uri="{28A0092B-C50C-407E-A947-70E740481C1C}">
                <a14:useLocalDpi xmlns:a14="http://schemas.microsoft.com/office/drawing/2010/main" val="0"/>
              </a:ext>
            </a:extLst>
          </a:blip>
          <a:srcRect r="55636" b="48754"/>
          <a:stretch/>
        </p:blipFill>
        <p:spPr bwMode="auto">
          <a:xfrm>
            <a:off x="4511754" y="1773814"/>
            <a:ext cx="2076470" cy="14391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Image result for gwas study">
            <a:extLst>
              <a:ext uri="{FF2B5EF4-FFF2-40B4-BE49-F238E27FC236}">
                <a16:creationId xmlns:a16="http://schemas.microsoft.com/office/drawing/2014/main" id="{829DCE7B-6785-F84C-8B57-190DC4178FA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2976" r="57454"/>
          <a:stretch/>
        </p:blipFill>
        <p:spPr bwMode="auto">
          <a:xfrm>
            <a:off x="2123728" y="1892386"/>
            <a:ext cx="1991378" cy="13205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241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9424F-674E-BB4F-A0AB-05FD95A8E326}"/>
              </a:ext>
            </a:extLst>
          </p:cNvPr>
          <p:cNvSpPr>
            <a:spLocks noGrp="1"/>
          </p:cNvSpPr>
          <p:nvPr>
            <p:ph type="title"/>
          </p:nvPr>
        </p:nvSpPr>
        <p:spPr/>
        <p:txBody>
          <a:bodyPr/>
          <a:lstStyle/>
          <a:p>
            <a:r>
              <a:rPr lang="en-US"/>
              <a:t>Similar Association Studies</a:t>
            </a:r>
          </a:p>
        </p:txBody>
      </p:sp>
      <p:pic>
        <p:nvPicPr>
          <p:cNvPr id="6" name="Content Placeholder 5">
            <a:extLst>
              <a:ext uri="{FF2B5EF4-FFF2-40B4-BE49-F238E27FC236}">
                <a16:creationId xmlns:a16="http://schemas.microsoft.com/office/drawing/2014/main" id="{E22EAFF7-7942-4140-A24F-07B4C7C1CA0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6082" y="955522"/>
            <a:ext cx="8115634" cy="5193550"/>
          </a:xfrm>
        </p:spPr>
      </p:pic>
      <p:sp>
        <p:nvSpPr>
          <p:cNvPr id="4" name="Slide Number Placeholder 3">
            <a:extLst>
              <a:ext uri="{FF2B5EF4-FFF2-40B4-BE49-F238E27FC236}">
                <a16:creationId xmlns:a16="http://schemas.microsoft.com/office/drawing/2014/main" id="{41402937-B808-7246-A6C2-12C5D6804A4F}"/>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a:p>
        </p:txBody>
      </p:sp>
      <p:sp>
        <p:nvSpPr>
          <p:cNvPr id="7" name="Rectangle 6">
            <a:extLst>
              <a:ext uri="{FF2B5EF4-FFF2-40B4-BE49-F238E27FC236}">
                <a16:creationId xmlns:a16="http://schemas.microsoft.com/office/drawing/2014/main" id="{2116B638-63D8-7C48-8941-D08D006082CA}"/>
              </a:ext>
            </a:extLst>
          </p:cNvPr>
          <p:cNvSpPr/>
          <p:nvPr/>
        </p:nvSpPr>
        <p:spPr>
          <a:xfrm>
            <a:off x="1247056" y="6054507"/>
            <a:ext cx="7439744" cy="646331"/>
          </a:xfrm>
          <a:prstGeom prst="rect">
            <a:avLst/>
          </a:prstGeom>
        </p:spPr>
        <p:txBody>
          <a:bodyPr wrap="square">
            <a:spAutoFit/>
          </a:bodyPr>
          <a:lstStyle/>
          <a:p>
            <a:r>
              <a:rPr lang="en-US" err="1">
                <a:solidFill>
                  <a:srgbClr val="222222"/>
                </a:solidFill>
                <a:latin typeface="Arial" panose="020B0604020202020204" pitchFamily="34" charset="0"/>
              </a:rPr>
              <a:t>Wainberg</a:t>
            </a:r>
            <a:r>
              <a:rPr lang="en-US">
                <a:solidFill>
                  <a:srgbClr val="222222"/>
                </a:solidFill>
                <a:latin typeface="Arial" panose="020B0604020202020204" pitchFamily="34" charset="0"/>
              </a:rPr>
              <a:t>+, "</a:t>
            </a:r>
            <a:r>
              <a:rPr lang="en-US">
                <a:solidFill>
                  <a:srgbClr val="222222"/>
                </a:solidFill>
                <a:latin typeface="Arial" panose="020B0604020202020204" pitchFamily="34" charset="0"/>
                <a:hlinkClick r:id="rId4"/>
              </a:rPr>
              <a:t>Opportunities and challenges for transcriptome-wide association studies</a:t>
            </a:r>
            <a:r>
              <a:rPr lang="en-US">
                <a:solidFill>
                  <a:srgbClr val="222222"/>
                </a:solidFill>
                <a:latin typeface="Arial" panose="020B0604020202020204" pitchFamily="34" charset="0"/>
              </a:rPr>
              <a:t>”, </a:t>
            </a:r>
            <a:r>
              <a:rPr lang="en-US" i="1">
                <a:solidFill>
                  <a:srgbClr val="222222"/>
                </a:solidFill>
                <a:latin typeface="Arial" panose="020B0604020202020204" pitchFamily="34" charset="0"/>
              </a:rPr>
              <a:t>Nature genetics, </a:t>
            </a:r>
            <a:r>
              <a:rPr lang="en-US">
                <a:solidFill>
                  <a:srgbClr val="222222"/>
                </a:solidFill>
                <a:latin typeface="Arial" panose="020B0604020202020204" pitchFamily="34" charset="0"/>
              </a:rPr>
              <a:t>2019.</a:t>
            </a:r>
            <a:endParaRPr lang="en-US"/>
          </a:p>
        </p:txBody>
      </p:sp>
    </p:spTree>
    <p:extLst>
      <p:ext uri="{BB962C8B-B14F-4D97-AF65-F5344CB8AC3E}">
        <p14:creationId xmlns:p14="http://schemas.microsoft.com/office/powerpoint/2010/main" val="143014500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7C86A-D113-F341-BCCA-1066132685B6}"/>
              </a:ext>
            </a:extLst>
          </p:cNvPr>
          <p:cNvSpPr>
            <a:spLocks noGrp="1"/>
          </p:cNvSpPr>
          <p:nvPr>
            <p:ph type="title"/>
          </p:nvPr>
        </p:nvSpPr>
        <p:spPr/>
        <p:txBody>
          <a:bodyPr/>
          <a:lstStyle/>
          <a:p>
            <a:r>
              <a:rPr lang="en-US"/>
              <a:t>SNPs and Personalized Medicine </a:t>
            </a:r>
          </a:p>
        </p:txBody>
      </p:sp>
      <p:sp>
        <p:nvSpPr>
          <p:cNvPr id="3" name="Slide Number Placeholder 2">
            <a:extLst>
              <a:ext uri="{FF2B5EF4-FFF2-40B4-BE49-F238E27FC236}">
                <a16:creationId xmlns:a16="http://schemas.microsoft.com/office/drawing/2014/main" id="{E7186B98-0834-6842-8B78-FC07A170399E}"/>
              </a:ext>
            </a:extLst>
          </p:cNvPr>
          <p:cNvSpPr>
            <a:spLocks noGrp="1"/>
          </p:cNvSpPr>
          <p:nvPr>
            <p:ph type="sldNum" sz="quarter" idx="11"/>
          </p:nvPr>
        </p:nvSpPr>
        <p:spPr/>
        <p:txBody>
          <a:bodyPr/>
          <a:lstStyle/>
          <a:p>
            <a:fld id="{018A7077-2B78-4FB5-8F56-24239751AEF0}" type="slidenum">
              <a:rPr lang="en-US" altLang="en-US" smtClean="0"/>
              <a:pPr/>
              <a:t>13</a:t>
            </a:fld>
            <a:endParaRPr lang="en-US" altLang="en-US"/>
          </a:p>
        </p:txBody>
      </p:sp>
      <p:pic>
        <p:nvPicPr>
          <p:cNvPr id="5" name="Picture 4">
            <a:extLst>
              <a:ext uri="{FF2B5EF4-FFF2-40B4-BE49-F238E27FC236}">
                <a16:creationId xmlns:a16="http://schemas.microsoft.com/office/drawing/2014/main" id="{2CC4191A-F9D8-FF4F-94E2-AADED90B512A}"/>
              </a:ext>
            </a:extLst>
          </p:cNvPr>
          <p:cNvPicPr>
            <a:picLocks noChangeAspect="1"/>
          </p:cNvPicPr>
          <p:nvPr/>
        </p:nvPicPr>
        <p:blipFill rotWithShape="1">
          <a:blip r:embed="rId2">
            <a:extLst>
              <a:ext uri="{28A0092B-C50C-407E-A947-70E740481C1C}">
                <a14:useLocalDpi xmlns:a14="http://schemas.microsoft.com/office/drawing/2010/main" val="0"/>
              </a:ext>
            </a:extLst>
          </a:blip>
          <a:srcRect l="2500" t="70160" r="54725" b="5901"/>
          <a:stretch/>
        </p:blipFill>
        <p:spPr>
          <a:xfrm>
            <a:off x="323528" y="4017241"/>
            <a:ext cx="6552728" cy="2292079"/>
          </a:xfrm>
          <a:prstGeom prst="rect">
            <a:avLst/>
          </a:prstGeom>
          <a:ln>
            <a:solidFill>
              <a:srgbClr val="FF0000"/>
            </a:solidFill>
          </a:ln>
        </p:spPr>
      </p:pic>
      <p:pic>
        <p:nvPicPr>
          <p:cNvPr id="7" name="Picture 6">
            <a:extLst>
              <a:ext uri="{FF2B5EF4-FFF2-40B4-BE49-F238E27FC236}">
                <a16:creationId xmlns:a16="http://schemas.microsoft.com/office/drawing/2014/main" id="{666B069C-267E-C348-B80A-68B94C19E846}"/>
              </a:ext>
            </a:extLst>
          </p:cNvPr>
          <p:cNvPicPr>
            <a:picLocks noChangeAspect="1"/>
          </p:cNvPicPr>
          <p:nvPr/>
        </p:nvPicPr>
        <p:blipFill rotWithShape="1">
          <a:blip r:embed="rId3">
            <a:extLst>
              <a:ext uri="{28A0092B-C50C-407E-A947-70E740481C1C}">
                <a14:useLocalDpi xmlns:a14="http://schemas.microsoft.com/office/drawing/2010/main" val="0"/>
              </a:ext>
            </a:extLst>
          </a:blip>
          <a:srcRect l="772" t="14026" r="54124" b="45672"/>
          <a:stretch/>
        </p:blipFill>
        <p:spPr>
          <a:xfrm>
            <a:off x="372616" y="976259"/>
            <a:ext cx="5423520" cy="3028805"/>
          </a:xfrm>
          <a:prstGeom prst="rect">
            <a:avLst/>
          </a:prstGeom>
          <a:ln>
            <a:solidFill>
              <a:srgbClr val="FF0000"/>
            </a:solidFill>
          </a:ln>
        </p:spPr>
      </p:pic>
      <p:pic>
        <p:nvPicPr>
          <p:cNvPr id="8" name="Picture 7">
            <a:extLst>
              <a:ext uri="{FF2B5EF4-FFF2-40B4-BE49-F238E27FC236}">
                <a16:creationId xmlns:a16="http://schemas.microsoft.com/office/drawing/2014/main" id="{D8532D67-8AEB-184C-B759-571700F0478C}"/>
              </a:ext>
            </a:extLst>
          </p:cNvPr>
          <p:cNvPicPr>
            <a:picLocks noChangeAspect="1"/>
          </p:cNvPicPr>
          <p:nvPr/>
        </p:nvPicPr>
        <p:blipFill rotWithShape="1">
          <a:blip r:embed="rId2">
            <a:extLst>
              <a:ext uri="{28A0092B-C50C-407E-A947-70E740481C1C}">
                <a14:useLocalDpi xmlns:a14="http://schemas.microsoft.com/office/drawing/2010/main" val="0"/>
              </a:ext>
            </a:extLst>
          </a:blip>
          <a:srcRect l="16047" t="18448" r="69779" b="57707"/>
          <a:stretch/>
        </p:blipFill>
        <p:spPr>
          <a:xfrm>
            <a:off x="6018005" y="1007322"/>
            <a:ext cx="2989312" cy="3142964"/>
          </a:xfrm>
          <a:prstGeom prst="rect">
            <a:avLst/>
          </a:prstGeom>
          <a:ln>
            <a:solidFill>
              <a:srgbClr val="FF0000"/>
            </a:solidFill>
          </a:ln>
        </p:spPr>
      </p:pic>
      <p:sp>
        <p:nvSpPr>
          <p:cNvPr id="9" name="Rectangle 8">
            <a:extLst>
              <a:ext uri="{FF2B5EF4-FFF2-40B4-BE49-F238E27FC236}">
                <a16:creationId xmlns:a16="http://schemas.microsoft.com/office/drawing/2014/main" id="{F833128E-D3EB-5448-9A6C-EFD46DD89352}"/>
              </a:ext>
            </a:extLst>
          </p:cNvPr>
          <p:cNvSpPr/>
          <p:nvPr/>
        </p:nvSpPr>
        <p:spPr>
          <a:xfrm>
            <a:off x="1811001" y="6381328"/>
            <a:ext cx="4057329" cy="369332"/>
          </a:xfrm>
          <a:prstGeom prst="rect">
            <a:avLst/>
          </a:prstGeom>
        </p:spPr>
        <p:txBody>
          <a:bodyPr wrap="none">
            <a:spAutoFit/>
          </a:bodyPr>
          <a:lstStyle/>
          <a:p>
            <a:r>
              <a:rPr lang="en-US">
                <a:solidFill>
                  <a:srgbClr val="FF0000"/>
                </a:solidFill>
              </a:rPr>
              <a:t>https://</a:t>
            </a:r>
            <a:r>
              <a:rPr lang="en-US" err="1">
                <a:solidFill>
                  <a:srgbClr val="FF0000"/>
                </a:solidFill>
              </a:rPr>
              <a:t>opensnp.org</a:t>
            </a:r>
            <a:r>
              <a:rPr lang="en-US">
                <a:solidFill>
                  <a:srgbClr val="FF0000"/>
                </a:solidFill>
              </a:rPr>
              <a:t>/</a:t>
            </a:r>
            <a:r>
              <a:rPr lang="en-US" err="1">
                <a:solidFill>
                  <a:srgbClr val="FF0000"/>
                </a:solidFill>
              </a:rPr>
              <a:t>snps</a:t>
            </a:r>
            <a:r>
              <a:rPr lang="en-US">
                <a:solidFill>
                  <a:srgbClr val="FF0000"/>
                </a:solidFill>
              </a:rPr>
              <a:t>/rs12979860</a:t>
            </a:r>
          </a:p>
        </p:txBody>
      </p:sp>
    </p:spTree>
    <p:extLst>
      <p:ext uri="{BB962C8B-B14F-4D97-AF65-F5344CB8AC3E}">
        <p14:creationId xmlns:p14="http://schemas.microsoft.com/office/powerpoint/2010/main" val="276482820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28600" y="152400"/>
            <a:ext cx="9095928" cy="1066800"/>
          </a:xfrm>
        </p:spPr>
        <p:txBody>
          <a:bodyPr/>
          <a:lstStyle/>
          <a:p>
            <a:r>
              <a:rPr lang="en-US" sz="3600" dirty="0"/>
              <a:t>Personalized Medicine for Critically Ill Infants</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pPr/>
              <a:t>14</a:t>
            </a:fld>
            <a:endParaRPr lang="en-US" altLang="en-US"/>
          </a:p>
        </p:txBody>
      </p:sp>
      <p:sp>
        <p:nvSpPr>
          <p:cNvPr id="2" name="Rectangle 1">
            <a:extLst>
              <a:ext uri="{FF2B5EF4-FFF2-40B4-BE49-F238E27FC236}">
                <a16:creationId xmlns:a16="http://schemas.microsoft.com/office/drawing/2014/main" id="{57C9BF0B-3A3A-9C4C-A9F2-7EB0B84D71FC}"/>
              </a:ext>
            </a:extLst>
          </p:cNvPr>
          <p:cNvSpPr/>
          <p:nvPr/>
        </p:nvSpPr>
        <p:spPr>
          <a:xfrm>
            <a:off x="1259632" y="6309320"/>
            <a:ext cx="7128792" cy="584775"/>
          </a:xfrm>
          <a:prstGeom prst="rect">
            <a:avLst/>
          </a:prstGeom>
        </p:spPr>
        <p:txBody>
          <a:bodyPr wrap="square">
            <a:spAutoFit/>
          </a:bodyPr>
          <a:lstStyle/>
          <a:p>
            <a:r>
              <a:rPr lang="en-US" sz="1600" dirty="0">
                <a:latin typeface="arial" panose="020B0604020202020204" pitchFamily="34" charset="0"/>
              </a:rPr>
              <a:t>Farnaes+, “</a:t>
            </a:r>
            <a:r>
              <a:rPr lang="en-US" sz="1600" dirty="0">
                <a:solidFill>
                  <a:srgbClr val="000000"/>
                </a:solidFill>
                <a:latin typeface="arial" panose="020B0604020202020204" pitchFamily="34" charset="0"/>
                <a:hlinkClick r:id="rId3"/>
              </a:rPr>
              <a:t>Rapid whole-genome sequencing decreases infant morbidity and cost of hospitalization</a:t>
            </a:r>
            <a:r>
              <a:rPr lang="en-US" sz="1600" dirty="0">
                <a:solidFill>
                  <a:srgbClr val="000000"/>
                </a:solidFill>
                <a:latin typeface="arial" panose="020B0604020202020204" pitchFamily="34" charset="0"/>
              </a:rPr>
              <a:t>”, </a:t>
            </a:r>
            <a:r>
              <a:rPr lang="en-US" sz="1600" dirty="0">
                <a:latin typeface="arial" panose="020B0604020202020204" pitchFamily="34" charset="0"/>
              </a:rPr>
              <a:t>NPJ Genomic Medicine, 2018</a:t>
            </a:r>
          </a:p>
        </p:txBody>
      </p:sp>
      <p:sp>
        <p:nvSpPr>
          <p:cNvPr id="6" name="Content Placeholder 5">
            <a:extLst>
              <a:ext uri="{FF2B5EF4-FFF2-40B4-BE49-F238E27FC236}">
                <a16:creationId xmlns:a16="http://schemas.microsoft.com/office/drawing/2014/main" id="{92031369-500B-9444-A9BD-9C1C737EE0FE}"/>
              </a:ext>
            </a:extLst>
          </p:cNvPr>
          <p:cNvSpPr>
            <a:spLocks noGrp="1"/>
          </p:cNvSpPr>
          <p:nvPr>
            <p:ph idx="1"/>
          </p:nvPr>
        </p:nvSpPr>
        <p:spPr>
          <a:xfrm>
            <a:off x="228600" y="908720"/>
            <a:ext cx="8610600" cy="5339680"/>
          </a:xfrm>
        </p:spPr>
        <p:txBody>
          <a:bodyPr/>
          <a:lstStyle/>
          <a:p>
            <a:r>
              <a:rPr lang="en-US" dirty="0" err="1">
                <a:solidFill>
                  <a:srgbClr val="0000FF"/>
                </a:solidFill>
              </a:rPr>
              <a:t>rWGS</a:t>
            </a:r>
            <a:r>
              <a:rPr lang="en-US" dirty="0"/>
              <a:t> can be performed in </a:t>
            </a:r>
            <a:r>
              <a:rPr lang="en-US" dirty="0">
                <a:solidFill>
                  <a:srgbClr val="0000FF"/>
                </a:solidFill>
              </a:rPr>
              <a:t>2-day</a:t>
            </a:r>
            <a:r>
              <a:rPr lang="en-US" dirty="0"/>
              <a:t> (</a:t>
            </a:r>
            <a:r>
              <a:rPr lang="en-US" dirty="0">
                <a:solidFill>
                  <a:srgbClr val="FF0000"/>
                </a:solidFill>
              </a:rPr>
              <a:t>costly</a:t>
            </a:r>
            <a:r>
              <a:rPr lang="en-US" dirty="0"/>
              <a:t>) or </a:t>
            </a:r>
            <a:r>
              <a:rPr lang="en-US" dirty="0">
                <a:solidFill>
                  <a:srgbClr val="0000FF"/>
                </a:solidFill>
              </a:rPr>
              <a:t>5-day</a:t>
            </a:r>
            <a:r>
              <a:rPr lang="en-US" dirty="0"/>
              <a:t> time to interpretation. </a:t>
            </a:r>
          </a:p>
          <a:p>
            <a:r>
              <a:rPr lang="en-US" dirty="0"/>
              <a:t>Diagnostic </a:t>
            </a:r>
            <a:r>
              <a:rPr lang="en-US" dirty="0" err="1">
                <a:solidFill>
                  <a:srgbClr val="0000FF"/>
                </a:solidFill>
              </a:rPr>
              <a:t>rWGS</a:t>
            </a:r>
            <a:r>
              <a:rPr lang="en-US" dirty="0"/>
              <a:t> for infants</a:t>
            </a:r>
          </a:p>
          <a:p>
            <a:pPr lvl="1"/>
            <a:r>
              <a:rPr lang="en-US" dirty="0"/>
              <a:t>Avoids </a:t>
            </a:r>
            <a:r>
              <a:rPr lang="en-US" dirty="0">
                <a:solidFill>
                  <a:srgbClr val="FF0000"/>
                </a:solidFill>
              </a:rPr>
              <a:t>morbidity</a:t>
            </a:r>
          </a:p>
          <a:p>
            <a:pPr lvl="1"/>
            <a:r>
              <a:rPr lang="en-US" dirty="0"/>
              <a:t>Reduces </a:t>
            </a:r>
            <a:r>
              <a:rPr lang="en-US" dirty="0">
                <a:solidFill>
                  <a:srgbClr val="FF0000"/>
                </a:solidFill>
              </a:rPr>
              <a:t>hospital stay length </a:t>
            </a:r>
            <a:r>
              <a:rPr lang="en-US" dirty="0"/>
              <a:t>by 6%-69%</a:t>
            </a:r>
          </a:p>
          <a:p>
            <a:pPr lvl="1"/>
            <a:r>
              <a:rPr lang="en-US" dirty="0"/>
              <a:t>Reduces </a:t>
            </a:r>
            <a:r>
              <a:rPr lang="en-US" dirty="0">
                <a:solidFill>
                  <a:srgbClr val="FF0000"/>
                </a:solidFill>
              </a:rPr>
              <a:t>inpatient cost </a:t>
            </a:r>
            <a:r>
              <a:rPr lang="en-US" dirty="0"/>
              <a:t>by $800,000-$2,000,000. </a:t>
            </a:r>
          </a:p>
        </p:txBody>
      </p:sp>
      <p:pic>
        <p:nvPicPr>
          <p:cNvPr id="18" name="Picture 17">
            <a:extLst>
              <a:ext uri="{FF2B5EF4-FFF2-40B4-BE49-F238E27FC236}">
                <a16:creationId xmlns:a16="http://schemas.microsoft.com/office/drawing/2014/main" id="{ACFDD668-5063-224E-8337-66A5287CB8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3995702"/>
            <a:ext cx="4485624" cy="2022636"/>
          </a:xfrm>
          <a:prstGeom prst="rect">
            <a:avLst/>
          </a:prstGeom>
          <a:ln>
            <a:solidFill>
              <a:srgbClr val="FF0000"/>
            </a:solidFill>
          </a:ln>
        </p:spPr>
      </p:pic>
      <p:pic>
        <p:nvPicPr>
          <p:cNvPr id="16" name="Picture 15">
            <a:extLst>
              <a:ext uri="{FF2B5EF4-FFF2-40B4-BE49-F238E27FC236}">
                <a16:creationId xmlns:a16="http://schemas.microsoft.com/office/drawing/2014/main" id="{6372DF59-BDA7-1F42-9346-3209BCB2BEE4}"/>
              </a:ext>
            </a:extLst>
          </p:cNvPr>
          <p:cNvPicPr>
            <a:picLocks noChangeAspect="1"/>
          </p:cNvPicPr>
          <p:nvPr/>
        </p:nvPicPr>
        <p:blipFill rotWithShape="1">
          <a:blip r:embed="rId5">
            <a:extLst>
              <a:ext uri="{28A0092B-C50C-407E-A947-70E740481C1C}">
                <a14:useLocalDpi xmlns:a14="http://schemas.microsoft.com/office/drawing/2010/main" val="0"/>
              </a:ext>
            </a:extLst>
          </a:blip>
          <a:srcRect t="42181"/>
          <a:stretch/>
        </p:blipFill>
        <p:spPr>
          <a:xfrm>
            <a:off x="4378896" y="4558912"/>
            <a:ext cx="4411216" cy="1574457"/>
          </a:xfrm>
          <a:prstGeom prst="rect">
            <a:avLst/>
          </a:prstGeom>
          <a:ln>
            <a:solidFill>
              <a:srgbClr val="FF0000"/>
            </a:solidFill>
          </a:ln>
        </p:spPr>
      </p:pic>
    </p:spTree>
    <p:extLst>
      <p:ext uri="{BB962C8B-B14F-4D97-AF65-F5344CB8AC3E}">
        <p14:creationId xmlns:p14="http://schemas.microsoft.com/office/powerpoint/2010/main" val="364196375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AE8D0-23EF-8F44-808B-5347A1739071}"/>
              </a:ext>
            </a:extLst>
          </p:cNvPr>
          <p:cNvSpPr>
            <a:spLocks noGrp="1"/>
          </p:cNvSpPr>
          <p:nvPr>
            <p:ph type="title"/>
          </p:nvPr>
        </p:nvSpPr>
        <p:spPr/>
        <p:txBody>
          <a:bodyPr/>
          <a:lstStyle/>
          <a:p>
            <a:r>
              <a:rPr lang="en-US" dirty="0"/>
              <a:t>Personalized Medicine in UK</a:t>
            </a:r>
          </a:p>
        </p:txBody>
      </p:sp>
      <p:sp>
        <p:nvSpPr>
          <p:cNvPr id="4" name="Slide Number Placeholder 3">
            <a:extLst>
              <a:ext uri="{FF2B5EF4-FFF2-40B4-BE49-F238E27FC236}">
                <a16:creationId xmlns:a16="http://schemas.microsoft.com/office/drawing/2014/main" id="{BCCEE429-5BB6-6743-A286-2FC05E7A1145}"/>
              </a:ext>
            </a:extLst>
          </p:cNvPr>
          <p:cNvSpPr>
            <a:spLocks noGrp="1"/>
          </p:cNvSpPr>
          <p:nvPr>
            <p:ph type="sldNum" sz="quarter" idx="11"/>
          </p:nvPr>
        </p:nvSpPr>
        <p:spPr/>
        <p:txBody>
          <a:bodyPr/>
          <a:lstStyle/>
          <a:p>
            <a:fld id="{323594FA-E141-4234-AE05-360401972BE7}" type="slidenum">
              <a:rPr lang="en-US" altLang="en-US" smtClean="0"/>
              <a:pPr/>
              <a:t>15</a:t>
            </a:fld>
            <a:endParaRPr lang="en-US" altLang="en-US"/>
          </a:p>
        </p:txBody>
      </p:sp>
      <p:sp>
        <p:nvSpPr>
          <p:cNvPr id="5" name="Rectangle 4">
            <a:extLst>
              <a:ext uri="{FF2B5EF4-FFF2-40B4-BE49-F238E27FC236}">
                <a16:creationId xmlns:a16="http://schemas.microsoft.com/office/drawing/2014/main" id="{C60CCB1B-E86D-B24B-8B40-A2EE4F4FAAF1}"/>
              </a:ext>
            </a:extLst>
          </p:cNvPr>
          <p:cNvSpPr/>
          <p:nvPr/>
        </p:nvSpPr>
        <p:spPr>
          <a:xfrm>
            <a:off x="1223628" y="2348880"/>
            <a:ext cx="6696744" cy="1692771"/>
          </a:xfrm>
          <a:prstGeom prst="rect">
            <a:avLst/>
          </a:prstGeom>
          <a:noFill/>
          <a:ln w="38100">
            <a:noFill/>
          </a:ln>
        </p:spPr>
        <p:txBody>
          <a:bodyPr wrap="square">
            <a:spAutoFit/>
          </a:bodyPr>
          <a:lstStyle/>
          <a:p>
            <a:r>
              <a:rPr lang="en-US" sz="2000" dirty="0"/>
              <a:t>“From 2019, </a:t>
            </a:r>
            <a:r>
              <a:rPr lang="en-US" sz="3200" dirty="0">
                <a:solidFill>
                  <a:srgbClr val="FF0000"/>
                </a:solidFill>
              </a:rPr>
              <a:t>all seriously ill children </a:t>
            </a:r>
            <a:r>
              <a:rPr lang="en-US" sz="2000" dirty="0"/>
              <a:t>in UK will be offered </a:t>
            </a:r>
            <a:r>
              <a:rPr lang="en-US" sz="3200" dirty="0">
                <a:solidFill>
                  <a:srgbClr val="FF0000"/>
                </a:solidFill>
              </a:rPr>
              <a:t>whole genome sequencing </a:t>
            </a:r>
            <a:r>
              <a:rPr lang="en-US" sz="2000" dirty="0"/>
              <a:t>as part of their care”</a:t>
            </a:r>
          </a:p>
          <a:p>
            <a:endParaRPr lang="en-US" sz="2000" dirty="0"/>
          </a:p>
        </p:txBody>
      </p:sp>
      <p:pic>
        <p:nvPicPr>
          <p:cNvPr id="6" name="Picture 2" descr="Image result for Matt Hancock announces ambition to map 5 million genomes">
            <a:extLst>
              <a:ext uri="{FF2B5EF4-FFF2-40B4-BE49-F238E27FC236}">
                <a16:creationId xmlns:a16="http://schemas.microsoft.com/office/drawing/2014/main" id="{ADD690A2-639E-2046-BAD8-4709D8AF85A3}"/>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797015" y="4024004"/>
            <a:ext cx="1943337" cy="62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222890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Much Larger Structural Variations!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16</a:t>
            </a:fld>
            <a:endParaRPr lang="en-US" altLang="en-US"/>
          </a:p>
        </p:txBody>
      </p:sp>
      <p:sp>
        <p:nvSpPr>
          <p:cNvPr id="6" name="Rectangle 5"/>
          <p:cNvSpPr/>
          <p:nvPr/>
        </p:nvSpPr>
        <p:spPr>
          <a:xfrm>
            <a:off x="1863152" y="1361625"/>
            <a:ext cx="2766527" cy="923330"/>
          </a:xfrm>
          <a:prstGeom prst="rect">
            <a:avLst/>
          </a:prstGeom>
        </p:spPr>
        <p:txBody>
          <a:bodyPr wrap="none">
            <a:spAutoFit/>
          </a:bodyPr>
          <a:lstStyle/>
          <a:p>
            <a:r>
              <a:rPr lang="en-US" b="1">
                <a:solidFill>
                  <a:srgbClr val="FF0000"/>
                </a:solidFill>
              </a:rPr>
              <a:t>AUTISM</a:t>
            </a:r>
          </a:p>
          <a:p>
            <a:r>
              <a:rPr lang="en-US"/>
              <a:t>Weiss, </a:t>
            </a:r>
            <a:r>
              <a:rPr lang="en-US" i="1"/>
              <a:t>N </a:t>
            </a:r>
            <a:r>
              <a:rPr lang="en-US" i="1" err="1"/>
              <a:t>Eng</a:t>
            </a:r>
            <a:r>
              <a:rPr lang="en-US" i="1"/>
              <a:t> J Med </a:t>
            </a:r>
            <a:r>
              <a:rPr lang="en-US"/>
              <a:t>2008</a:t>
            </a:r>
          </a:p>
          <a:p>
            <a:r>
              <a:rPr lang="en-US"/>
              <a:t>Deletion of 593 kb</a:t>
            </a:r>
          </a:p>
        </p:txBody>
      </p:sp>
      <p:pic>
        <p:nvPicPr>
          <p:cNvPr id="94210" name="Picture 2" descr="Image result for autism paint"/>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7504" y="1052736"/>
            <a:ext cx="1755648" cy="1699078"/>
          </a:xfrm>
          <a:prstGeom prst="rect">
            <a:avLst/>
          </a:prstGeom>
          <a:noFill/>
          <a:extLst>
            <a:ext uri="{909E8E84-426E-40DD-AFC4-6F175D3DCCD1}">
              <a14:hiddenFill xmlns:a14="http://schemas.microsoft.com/office/drawing/2010/main">
                <a:solidFill>
                  <a:srgbClr val="FFFFFF"/>
                </a:solidFill>
              </a14:hiddenFill>
            </a:ext>
          </a:extLst>
        </p:spPr>
      </p:pic>
      <p:pic>
        <p:nvPicPr>
          <p:cNvPr id="94212" name="Picture 4" descr="Related image"/>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7504" y="2830112"/>
            <a:ext cx="1757153" cy="175715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863152" y="3234586"/>
            <a:ext cx="2350643" cy="923330"/>
          </a:xfrm>
          <a:prstGeom prst="rect">
            <a:avLst/>
          </a:prstGeom>
        </p:spPr>
        <p:txBody>
          <a:bodyPr wrap="none">
            <a:spAutoFit/>
          </a:bodyPr>
          <a:lstStyle/>
          <a:p>
            <a:r>
              <a:rPr lang="en-US" b="1">
                <a:solidFill>
                  <a:srgbClr val="FF0000"/>
                </a:solidFill>
              </a:rPr>
              <a:t>OBESITY</a:t>
            </a:r>
          </a:p>
          <a:p>
            <a:r>
              <a:rPr lang="en-US"/>
              <a:t>Walters, </a:t>
            </a:r>
            <a:r>
              <a:rPr lang="en-US" i="1"/>
              <a:t>Nature</a:t>
            </a:r>
            <a:r>
              <a:rPr lang="en-US"/>
              <a:t> 2010</a:t>
            </a:r>
          </a:p>
          <a:p>
            <a:r>
              <a:rPr lang="en-US"/>
              <a:t>Deletion of 593 kb</a:t>
            </a:r>
          </a:p>
        </p:txBody>
      </p:sp>
      <p:sp>
        <p:nvSpPr>
          <p:cNvPr id="11" name="Rectangle 10"/>
          <p:cNvSpPr/>
          <p:nvPr/>
        </p:nvSpPr>
        <p:spPr>
          <a:xfrm>
            <a:off x="6413985" y="1361625"/>
            <a:ext cx="2858603" cy="923330"/>
          </a:xfrm>
          <a:prstGeom prst="rect">
            <a:avLst/>
          </a:prstGeom>
        </p:spPr>
        <p:txBody>
          <a:bodyPr wrap="none">
            <a:spAutoFit/>
          </a:bodyPr>
          <a:lstStyle/>
          <a:p>
            <a:r>
              <a:rPr lang="en-US" b="1">
                <a:solidFill>
                  <a:srgbClr val="FF0000"/>
                </a:solidFill>
              </a:rPr>
              <a:t>SCHIZOPHRENIA</a:t>
            </a:r>
          </a:p>
          <a:p>
            <a:r>
              <a:rPr lang="en-US"/>
              <a:t>McCarthy, </a:t>
            </a:r>
            <a:r>
              <a:rPr lang="en-US" i="1"/>
              <a:t>Nat Genet </a:t>
            </a:r>
            <a:r>
              <a:rPr lang="en-US"/>
              <a:t>2009</a:t>
            </a:r>
          </a:p>
          <a:p>
            <a:r>
              <a:rPr lang="en-US"/>
              <a:t>Duplication of 593 kb</a:t>
            </a:r>
          </a:p>
        </p:txBody>
      </p:sp>
      <p:sp>
        <p:nvSpPr>
          <p:cNvPr id="14" name="Rectangle 13"/>
          <p:cNvSpPr/>
          <p:nvPr/>
        </p:nvSpPr>
        <p:spPr>
          <a:xfrm>
            <a:off x="6413985" y="3234586"/>
            <a:ext cx="2817246" cy="923330"/>
          </a:xfrm>
          <a:prstGeom prst="rect">
            <a:avLst/>
          </a:prstGeom>
        </p:spPr>
        <p:txBody>
          <a:bodyPr wrap="none">
            <a:spAutoFit/>
          </a:bodyPr>
          <a:lstStyle/>
          <a:p>
            <a:r>
              <a:rPr lang="en-US" b="1">
                <a:solidFill>
                  <a:srgbClr val="FF0000"/>
                </a:solidFill>
              </a:rPr>
              <a:t>UNDERWEIGHT</a:t>
            </a:r>
          </a:p>
          <a:p>
            <a:r>
              <a:rPr lang="en-US" err="1"/>
              <a:t>Jacquemont</a:t>
            </a:r>
            <a:r>
              <a:rPr lang="en-US"/>
              <a:t>, </a:t>
            </a:r>
            <a:r>
              <a:rPr lang="en-US" i="1"/>
              <a:t>Nature</a:t>
            </a:r>
            <a:r>
              <a:rPr lang="en-US"/>
              <a:t> 2011</a:t>
            </a:r>
          </a:p>
          <a:p>
            <a:r>
              <a:rPr lang="en-US"/>
              <a:t>Duplication of 593 kb</a:t>
            </a:r>
          </a:p>
        </p:txBody>
      </p:sp>
      <p:sp>
        <p:nvSpPr>
          <p:cNvPr id="7" name="Rectangle 6"/>
          <p:cNvSpPr/>
          <p:nvPr/>
        </p:nvSpPr>
        <p:spPr>
          <a:xfrm>
            <a:off x="1335000" y="5239327"/>
            <a:ext cx="2869119" cy="646331"/>
          </a:xfrm>
          <a:prstGeom prst="rect">
            <a:avLst/>
          </a:prstGeom>
        </p:spPr>
        <p:txBody>
          <a:bodyPr wrap="none">
            <a:spAutoFit/>
          </a:bodyPr>
          <a:lstStyle/>
          <a:p>
            <a:r>
              <a:rPr lang="en-US">
                <a:solidFill>
                  <a:srgbClr val="000000"/>
                </a:solidFill>
                <a:latin typeface="Times New Roman" panose="02020603050405020304" pitchFamily="18" charset="0"/>
              </a:rPr>
              <a:t>Deletion in the short arm </a:t>
            </a:r>
          </a:p>
          <a:p>
            <a:r>
              <a:rPr lang="en-US">
                <a:solidFill>
                  <a:srgbClr val="000000"/>
                </a:solidFill>
                <a:latin typeface="Times New Roman" panose="02020603050405020304" pitchFamily="18" charset="0"/>
              </a:rPr>
              <a:t>of chromosome 16 (16p11.2)</a:t>
            </a:r>
            <a:endParaRPr lang="en-US"/>
          </a:p>
        </p:txBody>
      </p:sp>
      <p:pic>
        <p:nvPicPr>
          <p:cNvPr id="28"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652716" y="4904032"/>
            <a:ext cx="246876" cy="140925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971600" y="4911292"/>
            <a:ext cx="246876" cy="1409255"/>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Straight Connector 16"/>
          <p:cNvCxnSpPr/>
          <p:nvPr/>
        </p:nvCxnSpPr>
        <p:spPr>
          <a:xfrm>
            <a:off x="607520" y="5111846"/>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07520" y="5183854"/>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967560" y="5111846"/>
            <a:ext cx="246876"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Connector 37"/>
          <p:cNvCxnSpPr/>
          <p:nvPr/>
        </p:nvCxnSpPr>
        <p:spPr>
          <a:xfrm>
            <a:off x="938810" y="5111846"/>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38810" y="5183854"/>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5068535" y="4911494"/>
            <a:ext cx="246876" cy="140925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2" descr="Image result for chromosome 16"/>
          <p:cNvPicPr>
            <a:picLocks noChangeAspect="1" noChangeArrowheads="1"/>
          </p:cNvPicPr>
          <p:nvPr/>
        </p:nvPicPr>
        <p:blipFill rotWithShape="1">
          <a:blip r:embed="rId5" cstate="print">
            <a:clrChange>
              <a:clrFrom>
                <a:srgbClr val="FFFFFE"/>
              </a:clrFrom>
              <a:clrTo>
                <a:srgbClr val="FFFFFE">
                  <a:alpha val="0"/>
                </a:srgbClr>
              </a:clrTo>
            </a:clrChange>
            <a:extLst>
              <a:ext uri="{28A0092B-C50C-407E-A947-70E740481C1C}">
                <a14:useLocalDpi xmlns:a14="http://schemas.microsoft.com/office/drawing/2010/main"/>
              </a:ext>
            </a:extLst>
          </a:blip>
          <a:srcRect/>
          <a:stretch/>
        </p:blipFill>
        <p:spPr bwMode="auto">
          <a:xfrm flipH="1">
            <a:off x="5387419" y="4918754"/>
            <a:ext cx="246876" cy="1409255"/>
          </a:xfrm>
          <a:prstGeom prst="rect">
            <a:avLst/>
          </a:prstGeom>
          <a:noFill/>
          <a:extLst>
            <a:ext uri="{909E8E84-426E-40DD-AFC4-6F175D3DCCD1}">
              <a14:hiddenFill xmlns:a14="http://schemas.microsoft.com/office/drawing/2010/main">
                <a:solidFill>
                  <a:srgbClr val="FFFFFF"/>
                </a:solidFill>
              </a14:hiddenFill>
            </a:ext>
          </a:extLst>
        </p:spPr>
      </p:pic>
      <p:cxnSp>
        <p:nvCxnSpPr>
          <p:cNvPr id="43" name="Straight Connector 42"/>
          <p:cNvCxnSpPr/>
          <p:nvPr/>
        </p:nvCxnSpPr>
        <p:spPr>
          <a:xfrm>
            <a:off x="5027379" y="5121187"/>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027379" y="5193195"/>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5424664" y="5121187"/>
            <a:ext cx="164592" cy="72008"/>
          </a:xfrm>
          <a:prstGeom prst="rect">
            <a:avLst/>
          </a:prstGeom>
          <a:solidFill>
            <a:srgbClr val="0BAA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7" name="Straight Connector 46"/>
          <p:cNvCxnSpPr/>
          <p:nvPr/>
        </p:nvCxnSpPr>
        <p:spPr>
          <a:xfrm>
            <a:off x="5358669" y="5193195"/>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5424664" y="5043385"/>
            <a:ext cx="164592" cy="72008"/>
          </a:xfrm>
          <a:prstGeom prst="rect">
            <a:avLst/>
          </a:prstGeom>
          <a:solidFill>
            <a:srgbClr val="0BAA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p:cNvCxnSpPr/>
          <p:nvPr/>
        </p:nvCxnSpPr>
        <p:spPr>
          <a:xfrm>
            <a:off x="5358669" y="5043385"/>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358669" y="5121187"/>
            <a:ext cx="31678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Rectangle 50"/>
          <p:cNvSpPr/>
          <p:nvPr/>
        </p:nvSpPr>
        <p:spPr>
          <a:xfrm>
            <a:off x="5958734" y="5239326"/>
            <a:ext cx="2845651" cy="646331"/>
          </a:xfrm>
          <a:prstGeom prst="rect">
            <a:avLst/>
          </a:prstGeom>
        </p:spPr>
        <p:txBody>
          <a:bodyPr wrap="none">
            <a:spAutoFit/>
          </a:bodyPr>
          <a:lstStyle/>
          <a:p>
            <a:r>
              <a:rPr lang="en-US">
                <a:solidFill>
                  <a:srgbClr val="000000"/>
                </a:solidFill>
                <a:latin typeface="Times New Roman" panose="02020603050405020304" pitchFamily="18" charset="0"/>
              </a:rPr>
              <a:t>Duplication in the short arm </a:t>
            </a:r>
          </a:p>
          <a:p>
            <a:r>
              <a:rPr lang="en-US">
                <a:solidFill>
                  <a:srgbClr val="000000"/>
                </a:solidFill>
                <a:latin typeface="Times New Roman" panose="02020603050405020304" pitchFamily="18" charset="0"/>
              </a:rPr>
              <a:t>of chromosome 16 (16p11.2)</a:t>
            </a:r>
            <a:endParaRPr lang="en-US"/>
          </a:p>
        </p:txBody>
      </p:sp>
      <p:pic>
        <p:nvPicPr>
          <p:cNvPr id="94222" name="Picture 14" descr="Image result for thin man painti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4644008" y="2837071"/>
            <a:ext cx="1743008" cy="1755648"/>
          </a:xfrm>
          <a:prstGeom prst="rect">
            <a:avLst/>
          </a:prstGeom>
          <a:noFill/>
          <a:extLst>
            <a:ext uri="{909E8E84-426E-40DD-AFC4-6F175D3DCCD1}">
              <a14:hiddenFill xmlns:a14="http://schemas.microsoft.com/office/drawing/2010/main">
                <a:solidFill>
                  <a:srgbClr val="FFFFFF"/>
                </a:solidFill>
              </a14:hiddenFill>
            </a:ext>
          </a:extLst>
        </p:spPr>
      </p:pic>
      <p:pic>
        <p:nvPicPr>
          <p:cNvPr id="94234" name="Picture 26" descr="Related image"/>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r="-3967"/>
          <a:stretch/>
        </p:blipFill>
        <p:spPr bwMode="auto">
          <a:xfrm>
            <a:off x="4642503" y="1052603"/>
            <a:ext cx="1847342" cy="175564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4D83407-19CD-F04E-96D5-3B08694C8ED3}"/>
              </a:ext>
            </a:extLst>
          </p:cNvPr>
          <p:cNvSpPr/>
          <p:nvPr/>
        </p:nvSpPr>
        <p:spPr>
          <a:xfrm>
            <a:off x="5068535" y="6409343"/>
            <a:ext cx="3035767" cy="369332"/>
          </a:xfrm>
          <a:prstGeom prst="rect">
            <a:avLst/>
          </a:prstGeom>
        </p:spPr>
        <p:txBody>
          <a:bodyPr wrap="none">
            <a:spAutoFit/>
          </a:bodyPr>
          <a:lstStyle/>
          <a:p>
            <a:r>
              <a:rPr lang="en-US"/>
              <a:t>CNV: copy number variation</a:t>
            </a:r>
          </a:p>
        </p:txBody>
      </p:sp>
    </p:spTree>
    <p:extLst>
      <p:ext uri="{BB962C8B-B14F-4D97-AF65-F5344CB8AC3E}">
        <p14:creationId xmlns:p14="http://schemas.microsoft.com/office/powerpoint/2010/main" val="287042346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3682A-512B-8248-B858-65BE428348BC}"/>
              </a:ext>
            </a:extLst>
          </p:cNvPr>
          <p:cNvSpPr>
            <a:spLocks noGrp="1"/>
          </p:cNvSpPr>
          <p:nvPr>
            <p:ph type="title"/>
          </p:nvPr>
        </p:nvSpPr>
        <p:spPr/>
        <p:txBody>
          <a:bodyPr/>
          <a:lstStyle/>
          <a:p>
            <a:r>
              <a:rPr lang="en-US"/>
              <a:t>Recommended Reading</a:t>
            </a:r>
          </a:p>
        </p:txBody>
      </p:sp>
      <p:pic>
        <p:nvPicPr>
          <p:cNvPr id="7" name="Content Placeholder 6">
            <a:extLst>
              <a:ext uri="{FF2B5EF4-FFF2-40B4-BE49-F238E27FC236}">
                <a16:creationId xmlns:a16="http://schemas.microsoft.com/office/drawing/2014/main" id="{BFA1BD7E-3A95-C940-8D6F-D17A93FADC6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093779"/>
            <a:ext cx="8610600" cy="4683175"/>
          </a:xfrm>
        </p:spPr>
      </p:pic>
      <p:sp>
        <p:nvSpPr>
          <p:cNvPr id="4" name="Slide Number Placeholder 3">
            <a:extLst>
              <a:ext uri="{FF2B5EF4-FFF2-40B4-BE49-F238E27FC236}">
                <a16:creationId xmlns:a16="http://schemas.microsoft.com/office/drawing/2014/main" id="{D6A22971-C9C1-D04C-879F-66CDECC814DE}"/>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17</a:t>
            </a:fld>
            <a:endParaRPr lang="en-US" altLang="en-US">
              <a:solidFill>
                <a:srgbClr val="000000"/>
              </a:solidFill>
            </a:endParaRPr>
          </a:p>
        </p:txBody>
      </p:sp>
      <p:sp>
        <p:nvSpPr>
          <p:cNvPr id="5" name="Rectangle 4">
            <a:extLst>
              <a:ext uri="{FF2B5EF4-FFF2-40B4-BE49-F238E27FC236}">
                <a16:creationId xmlns:a16="http://schemas.microsoft.com/office/drawing/2014/main" id="{615FD068-F46F-0342-B00F-7C46CC9E2423}"/>
              </a:ext>
            </a:extLst>
          </p:cNvPr>
          <p:cNvSpPr/>
          <p:nvPr/>
        </p:nvSpPr>
        <p:spPr>
          <a:xfrm>
            <a:off x="335003" y="6058972"/>
            <a:ext cx="8788033" cy="369332"/>
          </a:xfrm>
          <a:prstGeom prst="rect">
            <a:avLst/>
          </a:prstGeom>
        </p:spPr>
        <p:txBody>
          <a:bodyPr wrap="square">
            <a:spAutoFit/>
          </a:bodyPr>
          <a:lstStyle/>
          <a:p>
            <a:r>
              <a:rPr lang="en-US"/>
              <a:t>Ho+, "</a:t>
            </a:r>
            <a:r>
              <a:rPr lang="en-US">
                <a:hlinkClick r:id="rId3"/>
              </a:rPr>
              <a:t>Structural variation in the sequencing era</a:t>
            </a:r>
            <a:r>
              <a:rPr lang="en-US"/>
              <a:t>", Nature Reviews Genetics, 2020</a:t>
            </a:r>
          </a:p>
        </p:txBody>
      </p:sp>
    </p:spTree>
    <p:extLst>
      <p:ext uri="{BB962C8B-B14F-4D97-AF65-F5344CB8AC3E}">
        <p14:creationId xmlns:p14="http://schemas.microsoft.com/office/powerpoint/2010/main" val="1408172129"/>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solidFill>
                <a:schemeClr val="bg1">
                  <a:lumMod val="50000"/>
                </a:schemeClr>
              </a:solidFill>
            </a:endParaRPr>
          </a:p>
          <a:p>
            <a:r>
              <a:rPr lang="en-US" dirty="0">
                <a:solidFill>
                  <a:schemeClr val="bg1">
                    <a:lumMod val="50000"/>
                  </a:schemeClr>
                </a:solidFill>
              </a:rPr>
              <a:t>What is Genome Analysis?</a:t>
            </a:r>
          </a:p>
          <a:p>
            <a:endParaRPr lang="en-US" dirty="0">
              <a:solidFill>
                <a:schemeClr val="bg1">
                  <a:lumMod val="50000"/>
                </a:schemeClr>
              </a:solidFill>
            </a:endParaRPr>
          </a:p>
          <a:p>
            <a:r>
              <a:rPr lang="en-US" b="1" dirty="0">
                <a:solidFill>
                  <a:srgbClr val="0000FF"/>
                </a:solidFill>
              </a:rPr>
              <a:t>What is Intelligent Genome Analysis?</a:t>
            </a:r>
          </a:p>
          <a:p>
            <a:endParaRPr lang="en-US" dirty="0">
              <a:solidFill>
                <a:schemeClr val="bg1">
                  <a:lumMod val="50000"/>
                </a:schemeClr>
              </a:solidFill>
            </a:endParaRPr>
          </a:p>
          <a:p>
            <a:r>
              <a:rPr lang="en-US" dirty="0">
                <a:solidFill>
                  <a:schemeClr val="bg1">
                    <a:lumMod val="50000"/>
                  </a:schemeClr>
                </a:solidFill>
              </a:rPr>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18</a:t>
            </a:fld>
            <a:endParaRPr lang="en-US" altLang="en-US"/>
          </a:p>
        </p:txBody>
      </p:sp>
    </p:spTree>
    <p:extLst>
      <p:ext uri="{BB962C8B-B14F-4D97-AF65-F5344CB8AC3E}">
        <p14:creationId xmlns:p14="http://schemas.microsoft.com/office/powerpoint/2010/main" val="333212173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098EB-E0C8-E046-BD66-451F68B3D98F}"/>
              </a:ext>
            </a:extLst>
          </p:cNvPr>
          <p:cNvSpPr>
            <a:spLocks noGrp="1"/>
          </p:cNvSpPr>
          <p:nvPr>
            <p:ph type="title"/>
          </p:nvPr>
        </p:nvSpPr>
        <p:spPr/>
        <p:txBody>
          <a:bodyPr/>
          <a:lstStyle/>
          <a:p>
            <a:r>
              <a:rPr lang="en-US" dirty="0"/>
              <a:t>What is Intelligent Genome Analysis?</a:t>
            </a:r>
          </a:p>
        </p:txBody>
      </p:sp>
      <p:sp>
        <p:nvSpPr>
          <p:cNvPr id="3" name="Content Placeholder 2">
            <a:extLst>
              <a:ext uri="{FF2B5EF4-FFF2-40B4-BE49-F238E27FC236}">
                <a16:creationId xmlns:a16="http://schemas.microsoft.com/office/drawing/2014/main" id="{C2F49644-5941-7A4B-B970-2B27075B0142}"/>
              </a:ext>
            </a:extLst>
          </p:cNvPr>
          <p:cNvSpPr>
            <a:spLocks noGrp="1"/>
          </p:cNvSpPr>
          <p:nvPr>
            <p:ph idx="1"/>
          </p:nvPr>
        </p:nvSpPr>
        <p:spPr>
          <a:xfrm>
            <a:off x="288776" y="1052736"/>
            <a:ext cx="5867400" cy="4876800"/>
          </a:xfrm>
        </p:spPr>
        <p:txBody>
          <a:bodyPr/>
          <a:lstStyle/>
          <a:p>
            <a:pPr>
              <a:spcBef>
                <a:spcPts val="0"/>
              </a:spcBef>
              <a:buSzPct val="80000"/>
            </a:pPr>
            <a:r>
              <a:rPr lang="en-US" dirty="0"/>
              <a:t>Fast genome analysis</a:t>
            </a:r>
          </a:p>
          <a:p>
            <a:pPr lvl="1">
              <a:spcBef>
                <a:spcPts val="0"/>
              </a:spcBef>
              <a:buSzPct val="80000"/>
            </a:pPr>
            <a:r>
              <a:rPr lang="en-US" sz="1800" i="1" dirty="0">
                <a:solidFill>
                  <a:schemeClr val="bg1">
                    <a:lumMod val="50000"/>
                  </a:schemeClr>
                </a:solidFill>
              </a:rPr>
              <a:t>Real-time analysis</a:t>
            </a:r>
          </a:p>
          <a:p>
            <a:pPr marL="784225" lvl="1" indent="-457200">
              <a:spcBef>
                <a:spcPts val="0"/>
              </a:spcBef>
              <a:buSzPct val="80000"/>
            </a:pPr>
            <a:endParaRPr lang="en-US" sz="2000" i="1" dirty="0">
              <a:solidFill>
                <a:schemeClr val="bg1">
                  <a:lumMod val="50000"/>
                </a:schemeClr>
              </a:solidFill>
            </a:endParaRPr>
          </a:p>
          <a:p>
            <a:pPr>
              <a:spcBef>
                <a:spcPts val="0"/>
              </a:spcBef>
              <a:buSzPct val="80000"/>
            </a:pPr>
            <a:r>
              <a:rPr lang="en-US" dirty="0"/>
              <a:t>Using intelligent architectures</a:t>
            </a:r>
          </a:p>
          <a:p>
            <a:pPr lvl="1">
              <a:spcBef>
                <a:spcPts val="0"/>
              </a:spcBef>
              <a:buSzPct val="80000"/>
            </a:pPr>
            <a:r>
              <a:rPr lang="en-US" sz="1800" i="1" dirty="0">
                <a:solidFill>
                  <a:schemeClr val="bg1">
                    <a:lumMod val="50000"/>
                  </a:schemeClr>
                </a:solidFill>
              </a:rPr>
              <a:t>Specialized HW with less data movement</a:t>
            </a:r>
          </a:p>
          <a:p>
            <a:pPr lvl="1">
              <a:spcBef>
                <a:spcPts val="0"/>
              </a:spcBef>
              <a:buSzPct val="80000"/>
            </a:pPr>
            <a:endParaRPr lang="en-US" i="1" dirty="0">
              <a:solidFill>
                <a:schemeClr val="bg1">
                  <a:lumMod val="50000"/>
                </a:schemeClr>
              </a:solidFill>
            </a:endParaRPr>
          </a:p>
          <a:p>
            <a:pPr lvl="1">
              <a:spcBef>
                <a:spcPts val="0"/>
              </a:spcBef>
              <a:buSzPct val="80000"/>
            </a:pPr>
            <a:endParaRPr lang="en-US" sz="1100" i="1" dirty="0">
              <a:solidFill>
                <a:schemeClr val="bg1">
                  <a:lumMod val="50000"/>
                </a:schemeClr>
              </a:solidFill>
            </a:endParaRPr>
          </a:p>
          <a:p>
            <a:pPr>
              <a:spcBef>
                <a:spcPts val="0"/>
              </a:spcBef>
              <a:buSzPct val="80000"/>
            </a:pPr>
            <a:r>
              <a:rPr lang="en-US" dirty="0"/>
              <a:t>DNA is a valuable asset</a:t>
            </a:r>
          </a:p>
          <a:p>
            <a:pPr lvl="1">
              <a:spcBef>
                <a:spcPts val="0"/>
              </a:spcBef>
              <a:buSzPct val="80000"/>
            </a:pPr>
            <a:r>
              <a:rPr lang="en-US" sz="1800" i="1" dirty="0">
                <a:solidFill>
                  <a:schemeClr val="bg1">
                    <a:lumMod val="50000"/>
                  </a:schemeClr>
                </a:solidFill>
              </a:rPr>
              <a:t>Controlled-access analysis</a:t>
            </a:r>
          </a:p>
          <a:p>
            <a:pPr marL="784225" lvl="1" indent="-457200">
              <a:spcBef>
                <a:spcPts val="0"/>
              </a:spcBef>
              <a:buSzPct val="80000"/>
            </a:pPr>
            <a:endParaRPr lang="en-US" sz="1800" dirty="0"/>
          </a:p>
          <a:p>
            <a:pPr>
              <a:spcBef>
                <a:spcPts val="0"/>
              </a:spcBef>
              <a:buSzPct val="80000"/>
            </a:pPr>
            <a:r>
              <a:rPr lang="en-US" dirty="0"/>
              <a:t>Population-scale genome analysis</a:t>
            </a:r>
          </a:p>
          <a:p>
            <a:pPr lvl="1">
              <a:spcBef>
                <a:spcPts val="0"/>
              </a:spcBef>
              <a:buSzPct val="80000"/>
            </a:pPr>
            <a:r>
              <a:rPr lang="en-US" sz="1800" i="1" dirty="0">
                <a:solidFill>
                  <a:schemeClr val="bg1">
                    <a:lumMod val="50000"/>
                  </a:schemeClr>
                </a:solidFill>
              </a:rPr>
              <a:t>Sequence anywhere at large scale!</a:t>
            </a:r>
            <a:endParaRPr lang="en-US" sz="1800" dirty="0"/>
          </a:p>
          <a:p>
            <a:pPr>
              <a:spcBef>
                <a:spcPts val="0"/>
              </a:spcBef>
              <a:buSzPct val="80000"/>
            </a:pPr>
            <a:endParaRPr lang="en-US" sz="1800" dirty="0"/>
          </a:p>
          <a:p>
            <a:pPr>
              <a:spcBef>
                <a:spcPts val="0"/>
              </a:spcBef>
              <a:buSzPct val="80000"/>
            </a:pPr>
            <a:r>
              <a:rPr lang="en-US" dirty="0"/>
              <a:t>Avoiding erroneous analysis</a:t>
            </a:r>
          </a:p>
          <a:p>
            <a:pPr lvl="1">
              <a:spcBef>
                <a:spcPts val="0"/>
              </a:spcBef>
              <a:buSzPct val="80000"/>
            </a:pPr>
            <a:r>
              <a:rPr lang="en-US" sz="1800" i="1" dirty="0">
                <a:solidFill>
                  <a:schemeClr val="bg1">
                    <a:lumMod val="50000"/>
                  </a:schemeClr>
                </a:solidFill>
              </a:rPr>
              <a:t>E.g., your father is not your father</a:t>
            </a:r>
            <a:endParaRPr lang="en-US" sz="1800" dirty="0"/>
          </a:p>
        </p:txBody>
      </p:sp>
      <p:sp>
        <p:nvSpPr>
          <p:cNvPr id="4" name="Slide Number Placeholder 3">
            <a:extLst>
              <a:ext uri="{FF2B5EF4-FFF2-40B4-BE49-F238E27FC236}">
                <a16:creationId xmlns:a16="http://schemas.microsoft.com/office/drawing/2014/main" id="{6700A27B-276F-BD42-9218-E91D72BB45A0}"/>
              </a:ext>
            </a:extLst>
          </p:cNvPr>
          <p:cNvSpPr>
            <a:spLocks noGrp="1"/>
          </p:cNvSpPr>
          <p:nvPr>
            <p:ph type="sldNum" sz="quarter" idx="11"/>
          </p:nvPr>
        </p:nvSpPr>
        <p:spPr/>
        <p:txBody>
          <a:bodyPr/>
          <a:lstStyle/>
          <a:p>
            <a:fld id="{323594FA-E141-4234-AE05-360401972BE7}" type="slidenum">
              <a:rPr lang="en-US" altLang="en-US" smtClean="0"/>
              <a:pPr/>
              <a:t>19</a:t>
            </a:fld>
            <a:endParaRPr lang="en-US" altLang="en-US"/>
          </a:p>
        </p:txBody>
      </p:sp>
      <p:sp>
        <p:nvSpPr>
          <p:cNvPr id="5" name="Content Placeholder 2">
            <a:extLst>
              <a:ext uri="{FF2B5EF4-FFF2-40B4-BE49-F238E27FC236}">
                <a16:creationId xmlns:a16="http://schemas.microsoft.com/office/drawing/2014/main" id="{3F3B1154-6FDB-114B-A883-F657F8391AFF}"/>
              </a:ext>
            </a:extLst>
          </p:cNvPr>
          <p:cNvSpPr txBox="1">
            <a:spLocks/>
          </p:cNvSpPr>
          <p:nvPr/>
        </p:nvSpPr>
        <p:spPr bwMode="auto">
          <a:xfrm>
            <a:off x="5652120" y="1059655"/>
            <a:ext cx="313184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lgn="r">
              <a:spcBef>
                <a:spcPts val="0"/>
              </a:spcBef>
              <a:buNone/>
            </a:pPr>
            <a:r>
              <a:rPr lang="en-US" kern="0" dirty="0">
                <a:solidFill>
                  <a:srgbClr val="FF0000"/>
                </a:solidFill>
              </a:rPr>
              <a:t>Bandwidth</a:t>
            </a: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r>
              <a:rPr lang="en-US" kern="0" dirty="0">
                <a:solidFill>
                  <a:srgbClr val="FF0000"/>
                </a:solidFill>
              </a:rPr>
              <a:t>Energy-efficiency &amp; Latency</a:t>
            </a:r>
          </a:p>
          <a:p>
            <a:pPr marL="0" indent="0" algn="r">
              <a:spcBef>
                <a:spcPts val="0"/>
              </a:spcBef>
              <a:buNone/>
            </a:pPr>
            <a:endParaRPr lang="en-US" sz="14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r>
              <a:rPr lang="en-US" kern="0" dirty="0">
                <a:solidFill>
                  <a:srgbClr val="FF0000"/>
                </a:solidFill>
              </a:rPr>
              <a:t>Privacy</a:t>
            </a:r>
          </a:p>
          <a:p>
            <a:pPr marL="0" indent="0" algn="r">
              <a:spcBef>
                <a:spcPts val="0"/>
              </a:spcBef>
              <a:buNone/>
            </a:pPr>
            <a:endParaRPr lang="en-US" sz="1800" kern="0" dirty="0">
              <a:solidFill>
                <a:srgbClr val="FF0000"/>
              </a:solidFill>
            </a:endParaRPr>
          </a:p>
          <a:p>
            <a:pPr marL="0" indent="0" algn="r">
              <a:spcBef>
                <a:spcPts val="0"/>
              </a:spcBef>
              <a:buNone/>
            </a:pPr>
            <a:endParaRPr lang="en-US" sz="2000" kern="0" dirty="0">
              <a:solidFill>
                <a:srgbClr val="FF0000"/>
              </a:solidFill>
            </a:endParaRPr>
          </a:p>
          <a:p>
            <a:pPr marL="0" indent="0" algn="r">
              <a:spcBef>
                <a:spcPts val="0"/>
              </a:spcBef>
              <a:buNone/>
            </a:pPr>
            <a:r>
              <a:rPr lang="en-US" kern="0" dirty="0">
                <a:solidFill>
                  <a:srgbClr val="FF0000"/>
                </a:solidFill>
              </a:rPr>
              <a:t>Scalability</a:t>
            </a: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r>
              <a:rPr lang="en-US" kern="0" dirty="0">
                <a:solidFill>
                  <a:srgbClr val="FF0000"/>
                </a:solidFill>
              </a:rPr>
              <a:t>Accuracy</a:t>
            </a: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a:p>
            <a:pPr marL="0" indent="0" algn="r">
              <a:spcBef>
                <a:spcPts val="0"/>
              </a:spcBef>
              <a:buNone/>
            </a:pPr>
            <a:endParaRPr lang="en-US" sz="1800" kern="0" dirty="0">
              <a:solidFill>
                <a:srgbClr val="FF0000"/>
              </a:solidFill>
            </a:endParaRPr>
          </a:p>
        </p:txBody>
      </p:sp>
    </p:spTree>
    <p:extLst>
      <p:ext uri="{BB962C8B-B14F-4D97-AF65-F5344CB8AC3E}">
        <p14:creationId xmlns:p14="http://schemas.microsoft.com/office/powerpoint/2010/main" val="20971649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p>
          <a:p>
            <a:r>
              <a:rPr lang="en-US" dirty="0"/>
              <a:t>What is Genome Analysis?</a:t>
            </a:r>
          </a:p>
          <a:p>
            <a:endParaRPr lang="en-US" dirty="0"/>
          </a:p>
          <a:p>
            <a:r>
              <a:rPr lang="en-US" dirty="0"/>
              <a:t>What is Intelligent Genome Analysis?</a:t>
            </a:r>
          </a:p>
          <a:p>
            <a:endParaRPr lang="en-US" dirty="0"/>
          </a:p>
          <a:p>
            <a:r>
              <a:rPr lang="en-US" dirty="0"/>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2</a:t>
            </a:fld>
            <a:endParaRPr lang="en-US" altLang="en-US"/>
          </a:p>
        </p:txBody>
      </p:sp>
    </p:spTree>
    <p:extLst>
      <p:ext uri="{BB962C8B-B14F-4D97-AF65-F5344CB8AC3E}">
        <p14:creationId xmlns:p14="http://schemas.microsoft.com/office/powerpoint/2010/main" val="241090871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CC2EF-00F9-B847-9FB9-BA75E2DB2BF5}"/>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9002FB4F-6B9D-B042-B90A-49F0A393402C}"/>
              </a:ext>
            </a:extLst>
          </p:cNvPr>
          <p:cNvSpPr>
            <a:spLocks noGrp="1"/>
          </p:cNvSpPr>
          <p:nvPr>
            <p:ph type="sldNum" sz="quarter" idx="11"/>
          </p:nvPr>
        </p:nvSpPr>
        <p:spPr/>
        <p:txBody>
          <a:bodyPr/>
          <a:lstStyle/>
          <a:p>
            <a:fld id="{323594FA-E141-4234-AE05-360401972BE7}" type="slidenum">
              <a:rPr lang="en-US" altLang="en-US" smtClean="0"/>
              <a:pPr/>
              <a:t>20</a:t>
            </a:fld>
            <a:endParaRPr lang="en-US" altLang="en-US"/>
          </a:p>
        </p:txBody>
      </p:sp>
      <p:sp>
        <p:nvSpPr>
          <p:cNvPr id="5" name="Rectangle 4">
            <a:extLst>
              <a:ext uri="{FF2B5EF4-FFF2-40B4-BE49-F238E27FC236}">
                <a16:creationId xmlns:a16="http://schemas.microsoft.com/office/drawing/2014/main" id="{3078A8AC-FD8F-3A44-9E03-59A31FF0F2C7}"/>
              </a:ext>
            </a:extLst>
          </p:cNvPr>
          <p:cNvSpPr/>
          <p:nvPr/>
        </p:nvSpPr>
        <p:spPr>
          <a:xfrm>
            <a:off x="228600" y="2564904"/>
            <a:ext cx="8610600" cy="1938992"/>
          </a:xfrm>
          <a:prstGeom prst="rect">
            <a:avLst/>
          </a:prstGeom>
        </p:spPr>
        <p:txBody>
          <a:bodyPr wrap="square">
            <a:spAutoFit/>
          </a:bodyPr>
          <a:lstStyle/>
          <a:p>
            <a:pPr algn="ctr"/>
            <a:r>
              <a:rPr lang="en-US" sz="6000" dirty="0"/>
              <a:t>Does </a:t>
            </a:r>
            <a:r>
              <a:rPr lang="en-US" sz="6000" dirty="0">
                <a:solidFill>
                  <a:srgbClr val="FF0000"/>
                </a:solidFill>
              </a:rPr>
              <a:t>intelligent genome analysis </a:t>
            </a:r>
            <a:r>
              <a:rPr lang="en-US" sz="6000" dirty="0"/>
              <a:t>really </a:t>
            </a:r>
            <a:r>
              <a:rPr lang="en-US" sz="6000" dirty="0">
                <a:solidFill>
                  <a:srgbClr val="0000FF"/>
                </a:solidFill>
              </a:rPr>
              <a:t>matter</a:t>
            </a:r>
            <a:r>
              <a:rPr lang="en-US" sz="6000" dirty="0"/>
              <a:t>?</a:t>
            </a:r>
          </a:p>
        </p:txBody>
      </p:sp>
    </p:spTree>
    <p:extLst>
      <p:ext uri="{BB962C8B-B14F-4D97-AF65-F5344CB8AC3E}">
        <p14:creationId xmlns:p14="http://schemas.microsoft.com/office/powerpoint/2010/main" val="247215024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8130F64-80C3-A248-AE37-7063282BC4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1637" y="2420888"/>
            <a:ext cx="4372933" cy="3079824"/>
          </a:xfrm>
          <a:prstGeom prst="rect">
            <a:avLst/>
          </a:prstGeom>
        </p:spPr>
      </p:pic>
      <p:sp>
        <p:nvSpPr>
          <p:cNvPr id="2" name="Title 1">
            <a:extLst>
              <a:ext uri="{FF2B5EF4-FFF2-40B4-BE49-F238E27FC236}">
                <a16:creationId xmlns:a16="http://schemas.microsoft.com/office/drawing/2014/main" id="{F79852DB-4516-8546-AC21-6F7F338060FF}"/>
              </a:ext>
            </a:extLst>
          </p:cNvPr>
          <p:cNvSpPr>
            <a:spLocks noGrp="1"/>
          </p:cNvSpPr>
          <p:nvPr>
            <p:ph type="title"/>
          </p:nvPr>
        </p:nvSpPr>
        <p:spPr/>
        <p:txBody>
          <a:bodyPr/>
          <a:lstStyle/>
          <a:p>
            <a:r>
              <a:rPr lang="en-US" dirty="0"/>
              <a:t>Fast Genome Analysis?</a:t>
            </a:r>
          </a:p>
        </p:txBody>
      </p:sp>
      <p:sp>
        <p:nvSpPr>
          <p:cNvPr id="3" name="Content Placeholder 2">
            <a:extLst>
              <a:ext uri="{FF2B5EF4-FFF2-40B4-BE49-F238E27FC236}">
                <a16:creationId xmlns:a16="http://schemas.microsoft.com/office/drawing/2014/main" id="{19AD1248-9A8B-E249-BF9A-A9121DE0F22A}"/>
              </a:ext>
            </a:extLst>
          </p:cNvPr>
          <p:cNvSpPr>
            <a:spLocks noGrp="1"/>
          </p:cNvSpPr>
          <p:nvPr>
            <p:ph idx="1"/>
          </p:nvPr>
        </p:nvSpPr>
        <p:spPr>
          <a:xfrm>
            <a:off x="207796" y="1052736"/>
            <a:ext cx="8610600" cy="4940973"/>
          </a:xfrm>
        </p:spPr>
        <p:txBody>
          <a:bodyPr/>
          <a:lstStyle/>
          <a:p>
            <a:r>
              <a:rPr lang="en-US" b="1">
                <a:solidFill>
                  <a:srgbClr val="0000FF"/>
                </a:solidFill>
              </a:rPr>
              <a:t>Fast</a:t>
            </a:r>
            <a:r>
              <a:rPr lang="en-US">
                <a:solidFill>
                  <a:srgbClr val="0000FF"/>
                </a:solidFill>
              </a:rPr>
              <a:t> genome analysis </a:t>
            </a:r>
            <a:r>
              <a:rPr lang="en-US"/>
              <a:t>in mere seconds using</a:t>
            </a:r>
            <a:r>
              <a:rPr lang="en-US">
                <a:solidFill>
                  <a:srgbClr val="FF0000"/>
                </a:solidFill>
              </a:rPr>
              <a:t> limited computational resources </a:t>
            </a:r>
            <a:r>
              <a:rPr lang="en-US"/>
              <a:t>(i.e., personal computer or small hardware). </a:t>
            </a:r>
          </a:p>
          <a:p>
            <a:endParaRPr lang="en-US"/>
          </a:p>
          <a:p>
            <a:endParaRPr lang="en-US"/>
          </a:p>
        </p:txBody>
      </p:sp>
      <p:sp>
        <p:nvSpPr>
          <p:cNvPr id="4" name="Slide Number Placeholder 3">
            <a:extLst>
              <a:ext uri="{FF2B5EF4-FFF2-40B4-BE49-F238E27FC236}">
                <a16:creationId xmlns:a16="http://schemas.microsoft.com/office/drawing/2014/main" id="{F8AA8FD6-EB34-1440-BDBF-E7641D5EF411}"/>
              </a:ext>
            </a:extLst>
          </p:cNvPr>
          <p:cNvSpPr>
            <a:spLocks noGrp="1"/>
          </p:cNvSpPr>
          <p:nvPr>
            <p:ph type="sldNum" sz="quarter" idx="11"/>
          </p:nvPr>
        </p:nvSpPr>
        <p:spPr/>
        <p:txBody>
          <a:bodyPr/>
          <a:lstStyle/>
          <a:p>
            <a:fld id="{323594FA-E141-4234-AE05-360401972BE7}" type="slidenum">
              <a:rPr lang="en-US" altLang="en-US" smtClean="0"/>
              <a:pPr/>
              <a:t>21</a:t>
            </a:fld>
            <a:endParaRPr lang="en-US" altLang="en-US"/>
          </a:p>
        </p:txBody>
      </p:sp>
      <p:pic>
        <p:nvPicPr>
          <p:cNvPr id="5" name="Picture 4">
            <a:extLst>
              <a:ext uri="{FF2B5EF4-FFF2-40B4-BE49-F238E27FC236}">
                <a16:creationId xmlns:a16="http://schemas.microsoft.com/office/drawing/2014/main" id="{4EEFF109-2152-C248-8D9D-D9E527BFBB45}"/>
              </a:ext>
            </a:extLst>
          </p:cNvPr>
          <p:cNvPicPr>
            <a:picLocks noChangeAspect="1"/>
          </p:cNvPicPr>
          <p:nvPr/>
        </p:nvPicPr>
        <p:blipFill rotWithShape="1">
          <a:blip r:embed="rId3">
            <a:extLst>
              <a:ext uri="{28A0092B-C50C-407E-A947-70E740481C1C}">
                <a14:useLocalDpi xmlns:a14="http://schemas.microsoft.com/office/drawing/2010/main"/>
              </a:ext>
            </a:extLst>
          </a:blip>
          <a:srcRect l="7448" t="10773" r="9702" b="-2251"/>
          <a:stretch/>
        </p:blipFill>
        <p:spPr>
          <a:xfrm>
            <a:off x="3286550" y="4917579"/>
            <a:ext cx="2581594" cy="1463749"/>
          </a:xfrm>
          <a:prstGeom prst="rect">
            <a:avLst/>
          </a:prstGeom>
        </p:spPr>
      </p:pic>
      <p:pic>
        <p:nvPicPr>
          <p:cNvPr id="6" name="Picture 2" descr="Image result for disney's tomorrowland">
            <a:extLst>
              <a:ext uri="{FF2B5EF4-FFF2-40B4-BE49-F238E27FC236}">
                <a16:creationId xmlns:a16="http://schemas.microsoft.com/office/drawing/2014/main" id="{B9DF5BC1-48F6-8A42-A4E8-8C9FCD103A1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872572" y="2864934"/>
            <a:ext cx="1525568" cy="22578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gattaca poster">
            <a:extLst>
              <a:ext uri="{FF2B5EF4-FFF2-40B4-BE49-F238E27FC236}">
                <a16:creationId xmlns:a16="http://schemas.microsoft.com/office/drawing/2014/main" id="{6CED31AE-F3AC-AC46-A4FB-247FEF9C161A}"/>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40920" y="2839289"/>
            <a:ext cx="1562714" cy="222686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48E1620-B03A-E747-BB5B-7FF481858E43}"/>
              </a:ext>
            </a:extLst>
          </p:cNvPr>
          <p:cNvSpPr txBox="1"/>
          <p:nvPr/>
        </p:nvSpPr>
        <p:spPr>
          <a:xfrm>
            <a:off x="933970" y="2495780"/>
            <a:ext cx="1152130" cy="369332"/>
          </a:xfrm>
          <a:prstGeom prst="rect">
            <a:avLst/>
          </a:prstGeom>
          <a:noFill/>
        </p:spPr>
        <p:txBody>
          <a:bodyPr wrap="square" rtlCol="0">
            <a:spAutoFit/>
          </a:bodyPr>
          <a:lstStyle/>
          <a:p>
            <a:pPr algn="ctr"/>
            <a:r>
              <a:rPr lang="en-US"/>
              <a:t> 1997</a:t>
            </a:r>
          </a:p>
        </p:txBody>
      </p:sp>
      <p:sp>
        <p:nvSpPr>
          <p:cNvPr id="12" name="TextBox 11">
            <a:extLst>
              <a:ext uri="{FF2B5EF4-FFF2-40B4-BE49-F238E27FC236}">
                <a16:creationId xmlns:a16="http://schemas.microsoft.com/office/drawing/2014/main" id="{4392AFEE-8494-6E4C-99D3-70EBF034329C}"/>
              </a:ext>
            </a:extLst>
          </p:cNvPr>
          <p:cNvSpPr txBox="1"/>
          <p:nvPr/>
        </p:nvSpPr>
        <p:spPr>
          <a:xfrm>
            <a:off x="7207048" y="2469957"/>
            <a:ext cx="855714" cy="369332"/>
          </a:xfrm>
          <a:prstGeom prst="rect">
            <a:avLst/>
          </a:prstGeom>
          <a:noFill/>
        </p:spPr>
        <p:txBody>
          <a:bodyPr wrap="square" rtlCol="0">
            <a:spAutoFit/>
          </a:bodyPr>
          <a:lstStyle/>
          <a:p>
            <a:pPr algn="ctr"/>
            <a:r>
              <a:rPr lang="en-US"/>
              <a:t>2015     </a:t>
            </a:r>
          </a:p>
        </p:txBody>
      </p:sp>
    </p:spTree>
    <p:extLst>
      <p:ext uri="{BB962C8B-B14F-4D97-AF65-F5344CB8AC3E}">
        <p14:creationId xmlns:p14="http://schemas.microsoft.com/office/powerpoint/2010/main" val="404954822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a:extLst>
              <a:ext uri="{FF2B5EF4-FFF2-40B4-BE49-F238E27FC236}">
                <a16:creationId xmlns:a16="http://schemas.microsoft.com/office/drawing/2014/main" id="{9EAABA1E-DD40-6843-AC72-F56D3948834A}"/>
              </a:ext>
            </a:extLst>
          </p:cNvPr>
          <p:cNvSpPr>
            <a:spLocks noGrp="1"/>
          </p:cNvSpPr>
          <p:nvPr>
            <p:ph type="title"/>
          </p:nvPr>
        </p:nvSpPr>
        <p:spPr>
          <a:xfrm>
            <a:off x="60040" y="152400"/>
            <a:ext cx="9023920" cy="1066800"/>
          </a:xfrm>
        </p:spPr>
        <p:txBody>
          <a:bodyPr/>
          <a:lstStyle/>
          <a:p>
            <a:r>
              <a:rPr lang="en-US" altLang="en-US" sz="3600" dirty="0">
                <a:ea typeface="ＭＳ Ｐゴシック" panose="020B0600070205080204" pitchFamily="34" charset="-128"/>
              </a:rPr>
              <a:t>Intelligent Architecture?</a:t>
            </a:r>
          </a:p>
        </p:txBody>
      </p:sp>
      <p:sp>
        <p:nvSpPr>
          <p:cNvPr id="360450" name="Slide Number Placeholder 3">
            <a:extLst>
              <a:ext uri="{FF2B5EF4-FFF2-40B4-BE49-F238E27FC236}">
                <a16:creationId xmlns:a16="http://schemas.microsoft.com/office/drawing/2014/main" id="{5F852E38-8A72-BC49-9763-8630BFCB4C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715EB2B-61BA-4545-BE8D-A633012E4E3E}" type="slidenum">
              <a:rPr lang="en-US" altLang="en-US" sz="1600" smtClean="0">
                <a:solidFill>
                  <a:srgbClr val="000000"/>
                </a:solidFill>
                <a:latin typeface="Garamond" panose="02020404030301010803" pitchFamily="18" charset="0"/>
              </a:rPr>
              <a:pPr>
                <a:spcBef>
                  <a:spcPct val="0"/>
                </a:spcBef>
                <a:buClrTx/>
                <a:buSzTx/>
                <a:buFontTx/>
                <a:buNone/>
              </a:pPr>
              <a:t>22</a:t>
            </a:fld>
            <a:endParaRPr lang="en-US" altLang="en-US" sz="1600" dirty="0">
              <a:solidFill>
                <a:srgbClr val="000000"/>
              </a:solidFill>
              <a:latin typeface="Garamond" panose="02020404030301010803" pitchFamily="18" charset="0"/>
            </a:endParaRPr>
          </a:p>
        </p:txBody>
      </p:sp>
      <p:pic>
        <p:nvPicPr>
          <p:cNvPr id="360451" name="Picture 4">
            <a:extLst>
              <a:ext uri="{FF2B5EF4-FFF2-40B4-BE49-F238E27FC236}">
                <a16:creationId xmlns:a16="http://schemas.microsoft.com/office/drawing/2014/main" id="{E7CA1F88-2EED-724D-A84F-358284B2625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357935" y="3621088"/>
            <a:ext cx="1524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52" name="Picture 23" descr="http://i.ehow.com/images/a04/ac/qb/format-hard-drive-xp-800X800.jpg">
            <a:extLst>
              <a:ext uri="{FF2B5EF4-FFF2-40B4-BE49-F238E27FC236}">
                <a16:creationId xmlns:a16="http://schemas.microsoft.com/office/drawing/2014/main" id="{30BE2D26-297A-3848-A90E-41AA161AEEE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7800183" y="4515891"/>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0454" name="Group 47">
            <a:extLst>
              <a:ext uri="{FF2B5EF4-FFF2-40B4-BE49-F238E27FC236}">
                <a16:creationId xmlns:a16="http://schemas.microsoft.com/office/drawing/2014/main" id="{7FEC585B-22AF-BA43-8D35-C883D821EFE5}"/>
              </a:ext>
            </a:extLst>
          </p:cNvPr>
          <p:cNvGrpSpPr>
            <a:grpSpLocks/>
          </p:cNvGrpSpPr>
          <p:nvPr/>
        </p:nvGrpSpPr>
        <p:grpSpPr bwMode="auto">
          <a:xfrm>
            <a:off x="221922" y="4941163"/>
            <a:ext cx="2441575" cy="1484474"/>
            <a:chOff x="4862640" y="4774407"/>
            <a:chExt cx="2441368" cy="1484588"/>
          </a:xfrm>
        </p:grpSpPr>
        <p:sp>
          <p:nvSpPr>
            <p:cNvPr id="360469" name="TextBox 8">
              <a:extLst>
                <a:ext uri="{FF2B5EF4-FFF2-40B4-BE49-F238E27FC236}">
                  <a16:creationId xmlns:a16="http://schemas.microsoft.com/office/drawing/2014/main" id="{57A2F094-B509-5642-9125-CA5A72717B31}"/>
                </a:ext>
              </a:extLst>
            </p:cNvPr>
            <p:cNvSpPr txBox="1">
              <a:spLocks noChangeArrowheads="1"/>
            </p:cNvSpPr>
            <p:nvPr/>
          </p:nvSpPr>
          <p:spPr bwMode="auto">
            <a:xfrm>
              <a:off x="4862640" y="5889616"/>
              <a:ext cx="2441368" cy="36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dirty="0">
                  <a:solidFill>
                    <a:srgbClr val="000000"/>
                  </a:solidFill>
                  <a:latin typeface="Calibri" panose="020F0502020204030204" pitchFamily="34" charset="0"/>
                </a:rPr>
                <a:t>(General Purpose) GPUs</a:t>
              </a:r>
              <a:endParaRPr lang="en-US" altLang="zh-CN" sz="1600" dirty="0">
                <a:solidFill>
                  <a:srgbClr val="000000"/>
                </a:solidFill>
                <a:latin typeface="Calibri" panose="020F0502020204030204" pitchFamily="34" charset="0"/>
              </a:endParaRPr>
            </a:p>
          </p:txBody>
        </p:sp>
        <p:pic>
          <p:nvPicPr>
            <p:cNvPr id="360470" name="Picture 6" descr="C:\Daten\talks\invited\ferc2010\material\Fermi_Die_FINAL.png">
              <a:extLst>
                <a:ext uri="{FF2B5EF4-FFF2-40B4-BE49-F238E27FC236}">
                  <a16:creationId xmlns:a16="http://schemas.microsoft.com/office/drawing/2014/main" id="{71B95308-A48F-6945-B730-7DA29224A28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 Box 13" descr="90%">
            <a:extLst>
              <a:ext uri="{FF2B5EF4-FFF2-40B4-BE49-F238E27FC236}">
                <a16:creationId xmlns:a16="http://schemas.microsoft.com/office/drawing/2014/main" id="{A8895507-7679-FA4B-9C3A-4CCAD3AC4106}"/>
              </a:ext>
            </a:extLst>
          </p:cNvPr>
          <p:cNvSpPr txBox="1">
            <a:spLocks noChangeArrowheads="1"/>
          </p:cNvSpPr>
          <p:nvPr/>
        </p:nvSpPr>
        <p:spPr bwMode="auto">
          <a:xfrm>
            <a:off x="251520" y="3861048"/>
            <a:ext cx="1883097" cy="896937"/>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Heterogeneous</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Processors and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Accelerators</a:t>
            </a:r>
          </a:p>
        </p:txBody>
      </p:sp>
      <p:sp>
        <p:nvSpPr>
          <p:cNvPr id="13" name="Text Box 20" descr="90%">
            <a:extLst>
              <a:ext uri="{FF2B5EF4-FFF2-40B4-BE49-F238E27FC236}">
                <a16:creationId xmlns:a16="http://schemas.microsoft.com/office/drawing/2014/main" id="{B0BABC5D-7834-A84C-8C62-774120861172}"/>
              </a:ext>
            </a:extLst>
          </p:cNvPr>
          <p:cNvSpPr txBox="1">
            <a:spLocks noChangeArrowheads="1"/>
          </p:cNvSpPr>
          <p:nvPr/>
        </p:nvSpPr>
        <p:spPr bwMode="auto">
          <a:xfrm>
            <a:off x="2934072" y="3370263"/>
            <a:ext cx="2257425" cy="341312"/>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Hybrid Main Memory</a:t>
            </a:r>
          </a:p>
        </p:txBody>
      </p:sp>
      <p:sp>
        <p:nvSpPr>
          <p:cNvPr id="14" name="Line 15">
            <a:extLst>
              <a:ext uri="{FF2B5EF4-FFF2-40B4-BE49-F238E27FC236}">
                <a16:creationId xmlns:a16="http://schemas.microsoft.com/office/drawing/2014/main" id="{F62CC581-C4E0-1547-9157-C4C178B9B420}"/>
              </a:ext>
            </a:extLst>
          </p:cNvPr>
          <p:cNvSpPr>
            <a:spLocks noChangeShapeType="1"/>
          </p:cNvSpPr>
          <p:nvPr/>
        </p:nvSpPr>
        <p:spPr bwMode="auto">
          <a:xfrm flipV="1">
            <a:off x="1982788" y="3467100"/>
            <a:ext cx="696912" cy="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58" name="Text Box 24" descr="90%">
            <a:extLst>
              <a:ext uri="{FF2B5EF4-FFF2-40B4-BE49-F238E27FC236}">
                <a16:creationId xmlns:a16="http://schemas.microsoft.com/office/drawing/2014/main" id="{0BDCA82E-7456-E14E-BFBC-8F469B1FC8BD}"/>
              </a:ext>
            </a:extLst>
          </p:cNvPr>
          <p:cNvSpPr txBox="1">
            <a:spLocks noChangeArrowheads="1"/>
          </p:cNvSpPr>
          <p:nvPr/>
        </p:nvSpPr>
        <p:spPr bwMode="auto">
          <a:xfrm>
            <a:off x="6146008" y="5823991"/>
            <a:ext cx="29257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Persistent Memory/Storage</a:t>
            </a:r>
          </a:p>
        </p:txBody>
      </p:sp>
      <p:pic>
        <p:nvPicPr>
          <p:cNvPr id="360459" name="Content Placeholder 6" descr="barcelona-die-photo-color.jpg">
            <a:extLst>
              <a:ext uri="{FF2B5EF4-FFF2-40B4-BE49-F238E27FC236}">
                <a16:creationId xmlns:a16="http://schemas.microsoft.com/office/drawing/2014/main" id="{B08EC21B-7556-5348-A893-B3BA0899A43C}"/>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39552" y="2653531"/>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0" name="Picture 16" descr="dimm.png">
            <a:extLst>
              <a:ext uri="{FF2B5EF4-FFF2-40B4-BE49-F238E27FC236}">
                <a16:creationId xmlns:a16="http://schemas.microsoft.com/office/drawing/2014/main" id="{39508FBF-E439-E549-A1D5-76CAA9D53C8E}"/>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rot="10800000" flipV="1">
            <a:off x="2915022" y="2840038"/>
            <a:ext cx="23050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1" name="Picture 17">
            <a:extLst>
              <a:ext uri="{FF2B5EF4-FFF2-40B4-BE49-F238E27FC236}">
                <a16:creationId xmlns:a16="http://schemas.microsoft.com/office/drawing/2014/main" id="{C8D15AD3-BD80-4C4A-A84C-C65EDFDF7DC3}"/>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219033" y="4696866"/>
            <a:ext cx="15541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Line 15">
            <a:extLst>
              <a:ext uri="{FF2B5EF4-FFF2-40B4-BE49-F238E27FC236}">
                <a16:creationId xmlns:a16="http://schemas.microsoft.com/office/drawing/2014/main" id="{490DA223-4D98-A143-9BD3-4854F29557B3}"/>
              </a:ext>
            </a:extLst>
          </p:cNvPr>
          <p:cNvSpPr>
            <a:spLocks noChangeShapeType="1"/>
          </p:cNvSpPr>
          <p:nvPr/>
        </p:nvSpPr>
        <p:spPr bwMode="auto">
          <a:xfrm>
            <a:off x="4938628" y="4094404"/>
            <a:ext cx="1223712" cy="95828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20" name="Line 15">
            <a:extLst>
              <a:ext uri="{FF2B5EF4-FFF2-40B4-BE49-F238E27FC236}">
                <a16:creationId xmlns:a16="http://schemas.microsoft.com/office/drawing/2014/main" id="{03A8138F-38EF-C24F-951A-9B3319C3ED5F}"/>
              </a:ext>
            </a:extLst>
          </p:cNvPr>
          <p:cNvSpPr>
            <a:spLocks noChangeShapeType="1"/>
          </p:cNvSpPr>
          <p:nvPr/>
        </p:nvSpPr>
        <p:spPr bwMode="auto">
          <a:xfrm flipV="1">
            <a:off x="1982788" y="4155597"/>
            <a:ext cx="1248673" cy="123634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pic>
        <p:nvPicPr>
          <p:cNvPr id="360465" name="Picture 22">
            <a:extLst>
              <a:ext uri="{FF2B5EF4-FFF2-40B4-BE49-F238E27FC236}">
                <a16:creationId xmlns:a16="http://schemas.microsoft.com/office/drawing/2014/main" id="{2E9040DA-E2B9-E14E-95F0-9AD0F658E60B}"/>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395536" y="1208608"/>
            <a:ext cx="1655763"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0" descr="90%">
            <a:extLst>
              <a:ext uri="{FF2B5EF4-FFF2-40B4-BE49-F238E27FC236}">
                <a16:creationId xmlns:a16="http://schemas.microsoft.com/office/drawing/2014/main" id="{D7E0EFBC-77BD-8845-8E31-77DA6191EF94}"/>
              </a:ext>
            </a:extLst>
          </p:cNvPr>
          <p:cNvSpPr txBox="1">
            <a:spLocks noChangeArrowheads="1"/>
          </p:cNvSpPr>
          <p:nvPr/>
        </p:nvSpPr>
        <p:spPr bwMode="auto">
          <a:xfrm>
            <a:off x="755576" y="899393"/>
            <a:ext cx="873125"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FPGAs</a:t>
            </a:r>
          </a:p>
        </p:txBody>
      </p:sp>
      <p:sp>
        <p:nvSpPr>
          <p:cNvPr id="27" name="Line 15">
            <a:extLst>
              <a:ext uri="{FF2B5EF4-FFF2-40B4-BE49-F238E27FC236}">
                <a16:creationId xmlns:a16="http://schemas.microsoft.com/office/drawing/2014/main" id="{527DF9F7-3CD3-0646-B299-076A1EDF1547}"/>
              </a:ext>
            </a:extLst>
          </p:cNvPr>
          <p:cNvSpPr>
            <a:spLocks noChangeShapeType="1"/>
          </p:cNvSpPr>
          <p:nvPr/>
        </p:nvSpPr>
        <p:spPr bwMode="auto">
          <a:xfrm>
            <a:off x="2123728" y="1700808"/>
            <a:ext cx="1121069" cy="93845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68" name="Content Placeholder 2">
            <a:extLst>
              <a:ext uri="{FF2B5EF4-FFF2-40B4-BE49-F238E27FC236}">
                <a16:creationId xmlns:a16="http://schemas.microsoft.com/office/drawing/2014/main" id="{9BD22F03-1BEB-E043-864F-3FF1BB00D741}"/>
              </a:ext>
            </a:extLst>
          </p:cNvPr>
          <p:cNvSpPr>
            <a:spLocks noGrp="1"/>
          </p:cNvSpPr>
          <p:nvPr>
            <p:ph idx="1"/>
          </p:nvPr>
        </p:nvSpPr>
        <p:spPr>
          <a:xfrm>
            <a:off x="3027505" y="958629"/>
            <a:ext cx="2609056" cy="538244"/>
          </a:xfrm>
        </p:spPr>
        <p:txBody>
          <a:bodyPr/>
          <a:lstStyle/>
          <a:p>
            <a:pPr marL="0" indent="0">
              <a:buFont typeface="Wingdings" pitchFamily="2" charset="2"/>
              <a:buNone/>
            </a:pPr>
            <a:r>
              <a:rPr lang="en-US" altLang="en-US" dirty="0">
                <a:solidFill>
                  <a:srgbClr val="0000FF"/>
                </a:solidFill>
                <a:ea typeface="ＭＳ Ｐゴシック" panose="020B0600070205080204" pitchFamily="34" charset="-128"/>
              </a:rPr>
              <a:t>Modern systems</a:t>
            </a:r>
          </a:p>
        </p:txBody>
      </p:sp>
      <p:grpSp>
        <p:nvGrpSpPr>
          <p:cNvPr id="26" name="Group 25">
            <a:extLst>
              <a:ext uri="{FF2B5EF4-FFF2-40B4-BE49-F238E27FC236}">
                <a16:creationId xmlns:a16="http://schemas.microsoft.com/office/drawing/2014/main" id="{E92B861B-5A46-F240-B9BA-FF6101A700C3}"/>
              </a:ext>
            </a:extLst>
          </p:cNvPr>
          <p:cNvGrpSpPr/>
          <p:nvPr/>
        </p:nvGrpSpPr>
        <p:grpSpPr>
          <a:xfrm>
            <a:off x="6510855" y="1254075"/>
            <a:ext cx="2184124" cy="1745527"/>
            <a:chOff x="4343037" y="3937719"/>
            <a:chExt cx="2445779" cy="1954638"/>
          </a:xfrm>
        </p:grpSpPr>
        <p:pic>
          <p:nvPicPr>
            <p:cNvPr id="28" name="Picture 27">
              <a:extLst>
                <a:ext uri="{FF2B5EF4-FFF2-40B4-BE49-F238E27FC236}">
                  <a16:creationId xmlns:a16="http://schemas.microsoft.com/office/drawing/2014/main" id="{38A078B3-C665-A441-969B-B7C08A546D09}"/>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29" name="Picture 28">
              <a:extLst>
                <a:ext uri="{FF2B5EF4-FFF2-40B4-BE49-F238E27FC236}">
                  <a16:creationId xmlns:a16="http://schemas.microsoft.com/office/drawing/2014/main" id="{F813E9A0-5B93-8846-AF19-34D87413822E}"/>
                </a:ext>
              </a:extLst>
            </p:cNvPr>
            <p:cNvPicPr>
              <a:picLocks noChangeAspect="1"/>
            </p:cNvPicPr>
            <p:nvPr/>
          </p:nvPicPr>
          <p:blipFill rotWithShape="1">
            <a:blip r:embed="rId10"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0" name="Picture 29">
              <a:extLst>
                <a:ext uri="{FF2B5EF4-FFF2-40B4-BE49-F238E27FC236}">
                  <a16:creationId xmlns:a16="http://schemas.microsoft.com/office/drawing/2014/main" id="{2C2E4736-C94B-7E46-99CE-382EAC74A2E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1" name="Content Placeholder 2">
            <a:extLst>
              <a:ext uri="{FF2B5EF4-FFF2-40B4-BE49-F238E27FC236}">
                <a16:creationId xmlns:a16="http://schemas.microsoft.com/office/drawing/2014/main" id="{8AC85400-7A7E-6349-9BB0-9F2F2D04C47E}"/>
              </a:ext>
            </a:extLst>
          </p:cNvPr>
          <p:cNvSpPr txBox="1">
            <a:spLocks/>
          </p:cNvSpPr>
          <p:nvPr/>
        </p:nvSpPr>
        <p:spPr bwMode="auto">
          <a:xfrm>
            <a:off x="5364965" y="1614977"/>
            <a:ext cx="781949" cy="12281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altLang="en-US" sz="8000" kern="0" dirty="0">
                <a:solidFill>
                  <a:srgbClr val="FF0000"/>
                </a:solidFill>
                <a:ea typeface="ＭＳ Ｐゴシック" panose="020B0600070205080204" pitchFamily="34" charset="-128"/>
              </a:rPr>
              <a:t>?</a:t>
            </a:r>
          </a:p>
        </p:txBody>
      </p:sp>
      <p:sp>
        <p:nvSpPr>
          <p:cNvPr id="32" name="Line 15">
            <a:extLst>
              <a:ext uri="{FF2B5EF4-FFF2-40B4-BE49-F238E27FC236}">
                <a16:creationId xmlns:a16="http://schemas.microsoft.com/office/drawing/2014/main" id="{60962973-5485-1E40-AED3-8E372E74ADE1}"/>
              </a:ext>
            </a:extLst>
          </p:cNvPr>
          <p:cNvSpPr>
            <a:spLocks noChangeShapeType="1"/>
          </p:cNvSpPr>
          <p:nvPr/>
        </p:nvSpPr>
        <p:spPr bwMode="auto">
          <a:xfrm flipV="1">
            <a:off x="5992086" y="1916832"/>
            <a:ext cx="524130" cy="264783"/>
          </a:xfrm>
          <a:prstGeom prst="line">
            <a:avLst/>
          </a:prstGeom>
          <a:noFill/>
          <a:ln w="57150">
            <a:solidFill>
              <a:srgbClr val="FF0000"/>
            </a:solidFill>
            <a:prstDash val="sysDot"/>
            <a:round/>
            <a:headEnd type="triangle" w="med" len="med"/>
            <a:tailEnd type="non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3" name="Text Box 20" descr="90%">
            <a:extLst>
              <a:ext uri="{FF2B5EF4-FFF2-40B4-BE49-F238E27FC236}">
                <a16:creationId xmlns:a16="http://schemas.microsoft.com/office/drawing/2014/main" id="{8787BB15-052D-A043-8760-DEFACC50AFF5}"/>
              </a:ext>
            </a:extLst>
          </p:cNvPr>
          <p:cNvSpPr txBox="1">
            <a:spLocks noChangeArrowheads="1"/>
          </p:cNvSpPr>
          <p:nvPr/>
        </p:nvSpPr>
        <p:spPr bwMode="auto">
          <a:xfrm>
            <a:off x="6837273" y="3054518"/>
            <a:ext cx="1411669" cy="618631"/>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Machine</a:t>
            </a:r>
          </a:p>
        </p:txBody>
      </p:sp>
    </p:spTree>
    <p:extLst>
      <p:ext uri="{BB962C8B-B14F-4D97-AF65-F5344CB8AC3E}">
        <p14:creationId xmlns:p14="http://schemas.microsoft.com/office/powerpoint/2010/main" val="14334357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a:extLst>
              <a:ext uri="{FF2B5EF4-FFF2-40B4-BE49-F238E27FC236}">
                <a16:creationId xmlns:a16="http://schemas.microsoft.com/office/drawing/2014/main" id="{9EAABA1E-DD40-6843-AC72-F56D3948834A}"/>
              </a:ext>
            </a:extLst>
          </p:cNvPr>
          <p:cNvSpPr>
            <a:spLocks noGrp="1"/>
          </p:cNvSpPr>
          <p:nvPr>
            <p:ph type="title"/>
          </p:nvPr>
        </p:nvSpPr>
        <p:spPr>
          <a:xfrm>
            <a:off x="60040" y="152400"/>
            <a:ext cx="9023920" cy="1066800"/>
          </a:xfrm>
        </p:spPr>
        <p:txBody>
          <a:bodyPr/>
          <a:lstStyle/>
          <a:p>
            <a:r>
              <a:rPr lang="en-US" altLang="en-US" sz="3600" dirty="0">
                <a:ea typeface="ＭＳ Ｐゴシック" panose="020B0600070205080204" pitchFamily="34" charset="-128"/>
              </a:rPr>
              <a:t>Intelligent Architecture?</a:t>
            </a:r>
          </a:p>
        </p:txBody>
      </p:sp>
      <p:sp>
        <p:nvSpPr>
          <p:cNvPr id="360450" name="Slide Number Placeholder 3">
            <a:extLst>
              <a:ext uri="{FF2B5EF4-FFF2-40B4-BE49-F238E27FC236}">
                <a16:creationId xmlns:a16="http://schemas.microsoft.com/office/drawing/2014/main" id="{5F852E38-8A72-BC49-9763-8630BFCB4C38}"/>
              </a:ext>
            </a:extLst>
          </p:cNvPr>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fld id="{B715EB2B-61BA-4545-BE8D-A633012E4E3E}" type="slidenum">
              <a:rPr lang="en-US" altLang="en-US" sz="1600" smtClean="0">
                <a:solidFill>
                  <a:srgbClr val="000000"/>
                </a:solidFill>
                <a:latin typeface="Garamond" panose="02020404030301010803" pitchFamily="18" charset="0"/>
              </a:rPr>
              <a:pPr>
                <a:spcBef>
                  <a:spcPct val="0"/>
                </a:spcBef>
                <a:buClrTx/>
                <a:buSzTx/>
                <a:buFontTx/>
                <a:buNone/>
              </a:pPr>
              <a:t>23</a:t>
            </a:fld>
            <a:endParaRPr lang="en-US" altLang="en-US" sz="1600" dirty="0">
              <a:solidFill>
                <a:srgbClr val="000000"/>
              </a:solidFill>
              <a:latin typeface="Garamond" panose="02020404030301010803" pitchFamily="18" charset="0"/>
            </a:endParaRPr>
          </a:p>
        </p:txBody>
      </p:sp>
      <p:pic>
        <p:nvPicPr>
          <p:cNvPr id="360451" name="Picture 4">
            <a:extLst>
              <a:ext uri="{FF2B5EF4-FFF2-40B4-BE49-F238E27FC236}">
                <a16:creationId xmlns:a16="http://schemas.microsoft.com/office/drawing/2014/main" id="{E7CA1F88-2EED-724D-A84F-358284B2625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357935" y="3621088"/>
            <a:ext cx="1524000"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52" name="Picture 23" descr="http://i.ehow.com/images/a04/ac/qb/format-hard-drive-xp-800X800.jpg">
            <a:extLst>
              <a:ext uri="{FF2B5EF4-FFF2-40B4-BE49-F238E27FC236}">
                <a16:creationId xmlns:a16="http://schemas.microsoft.com/office/drawing/2014/main" id="{30BE2D26-297A-3848-A90E-41AA161AEEE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166144">
            <a:off x="7800183" y="4515891"/>
            <a:ext cx="1276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0454" name="Group 47">
            <a:extLst>
              <a:ext uri="{FF2B5EF4-FFF2-40B4-BE49-F238E27FC236}">
                <a16:creationId xmlns:a16="http://schemas.microsoft.com/office/drawing/2014/main" id="{7FEC585B-22AF-BA43-8D35-C883D821EFE5}"/>
              </a:ext>
            </a:extLst>
          </p:cNvPr>
          <p:cNvGrpSpPr>
            <a:grpSpLocks/>
          </p:cNvGrpSpPr>
          <p:nvPr/>
        </p:nvGrpSpPr>
        <p:grpSpPr bwMode="auto">
          <a:xfrm>
            <a:off x="221922" y="4941163"/>
            <a:ext cx="2441575" cy="1484474"/>
            <a:chOff x="4862640" y="4774407"/>
            <a:chExt cx="2441368" cy="1484588"/>
          </a:xfrm>
        </p:grpSpPr>
        <p:sp>
          <p:nvSpPr>
            <p:cNvPr id="360469" name="TextBox 8">
              <a:extLst>
                <a:ext uri="{FF2B5EF4-FFF2-40B4-BE49-F238E27FC236}">
                  <a16:creationId xmlns:a16="http://schemas.microsoft.com/office/drawing/2014/main" id="{57A2F094-B509-5642-9125-CA5A72717B31}"/>
                </a:ext>
              </a:extLst>
            </p:cNvPr>
            <p:cNvSpPr txBox="1">
              <a:spLocks noChangeArrowheads="1"/>
            </p:cNvSpPr>
            <p:nvPr/>
          </p:nvSpPr>
          <p:spPr bwMode="auto">
            <a:xfrm>
              <a:off x="4862640" y="5889616"/>
              <a:ext cx="2441368" cy="36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lang="en-US" altLang="zh-CN" sz="1800" dirty="0">
                  <a:solidFill>
                    <a:srgbClr val="000000"/>
                  </a:solidFill>
                  <a:latin typeface="Calibri" panose="020F0502020204030204" pitchFamily="34" charset="0"/>
                </a:rPr>
                <a:t>(General Purpose) GPUs</a:t>
              </a:r>
              <a:endParaRPr lang="en-US" altLang="zh-CN" sz="1600" dirty="0">
                <a:solidFill>
                  <a:srgbClr val="000000"/>
                </a:solidFill>
                <a:latin typeface="Calibri" panose="020F0502020204030204" pitchFamily="34" charset="0"/>
              </a:endParaRPr>
            </a:p>
          </p:txBody>
        </p:sp>
        <p:pic>
          <p:nvPicPr>
            <p:cNvPr id="360470" name="Picture 6" descr="C:\Daten\talks\invited\ferc2010\material\Fermi_Die_FINAL.png">
              <a:extLst>
                <a:ext uri="{FF2B5EF4-FFF2-40B4-BE49-F238E27FC236}">
                  <a16:creationId xmlns:a16="http://schemas.microsoft.com/office/drawing/2014/main" id="{71B95308-A48F-6945-B730-7DA29224A28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64944" y="4774407"/>
              <a:ext cx="1201936"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 Box 13" descr="90%">
            <a:extLst>
              <a:ext uri="{FF2B5EF4-FFF2-40B4-BE49-F238E27FC236}">
                <a16:creationId xmlns:a16="http://schemas.microsoft.com/office/drawing/2014/main" id="{A8895507-7679-FA4B-9C3A-4CCAD3AC4106}"/>
              </a:ext>
            </a:extLst>
          </p:cNvPr>
          <p:cNvSpPr txBox="1">
            <a:spLocks noChangeArrowheads="1"/>
          </p:cNvSpPr>
          <p:nvPr/>
        </p:nvSpPr>
        <p:spPr bwMode="auto">
          <a:xfrm>
            <a:off x="251520" y="3861048"/>
            <a:ext cx="1883097" cy="896937"/>
          </a:xfrm>
          <a:prstGeom prst="rect">
            <a:avLst/>
          </a:prstGeom>
          <a:noFill/>
          <a:ln w="12700">
            <a:noFill/>
            <a:miter lim="800000"/>
            <a:headEnd/>
            <a:tailEnd/>
          </a:ln>
          <a:effectLst/>
        </p:spPr>
        <p:txBody>
          <a:bodyPr wrap="squar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Heterogeneous</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Processors and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Accelerators</a:t>
            </a:r>
          </a:p>
        </p:txBody>
      </p:sp>
      <p:sp>
        <p:nvSpPr>
          <p:cNvPr id="13" name="Text Box 20" descr="90%">
            <a:extLst>
              <a:ext uri="{FF2B5EF4-FFF2-40B4-BE49-F238E27FC236}">
                <a16:creationId xmlns:a16="http://schemas.microsoft.com/office/drawing/2014/main" id="{B0BABC5D-7834-A84C-8C62-774120861172}"/>
              </a:ext>
            </a:extLst>
          </p:cNvPr>
          <p:cNvSpPr txBox="1">
            <a:spLocks noChangeArrowheads="1"/>
          </p:cNvSpPr>
          <p:nvPr/>
        </p:nvSpPr>
        <p:spPr bwMode="auto">
          <a:xfrm>
            <a:off x="2934072" y="3370263"/>
            <a:ext cx="2257425" cy="341312"/>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Hybrid Main Memory</a:t>
            </a:r>
          </a:p>
        </p:txBody>
      </p:sp>
      <p:sp>
        <p:nvSpPr>
          <p:cNvPr id="14" name="Line 15">
            <a:extLst>
              <a:ext uri="{FF2B5EF4-FFF2-40B4-BE49-F238E27FC236}">
                <a16:creationId xmlns:a16="http://schemas.microsoft.com/office/drawing/2014/main" id="{F62CC581-C4E0-1547-9157-C4C178B9B420}"/>
              </a:ext>
            </a:extLst>
          </p:cNvPr>
          <p:cNvSpPr>
            <a:spLocks noChangeShapeType="1"/>
          </p:cNvSpPr>
          <p:nvPr/>
        </p:nvSpPr>
        <p:spPr bwMode="auto">
          <a:xfrm flipV="1">
            <a:off x="1982788" y="3467100"/>
            <a:ext cx="696912" cy="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58" name="Text Box 24" descr="90%">
            <a:extLst>
              <a:ext uri="{FF2B5EF4-FFF2-40B4-BE49-F238E27FC236}">
                <a16:creationId xmlns:a16="http://schemas.microsoft.com/office/drawing/2014/main" id="{0BDCA82E-7456-E14E-BFBC-8F469B1FC8BD}"/>
              </a:ext>
            </a:extLst>
          </p:cNvPr>
          <p:cNvSpPr txBox="1">
            <a:spLocks noChangeArrowheads="1"/>
          </p:cNvSpPr>
          <p:nvPr/>
        </p:nvSpPr>
        <p:spPr bwMode="auto">
          <a:xfrm>
            <a:off x="6146008" y="5823991"/>
            <a:ext cx="2925762"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64008" tIns="32004" rIns="64008" bIns="32004">
            <a:spAutoFit/>
          </a:bodyPr>
          <a:lstStyle>
            <a:lvl1pPr>
              <a:spcBef>
                <a:spcPct val="20000"/>
              </a:spcBef>
              <a:buClr>
                <a:schemeClr val="accent1"/>
              </a:buClr>
              <a:buSzPct val="65000"/>
              <a:buFont typeface="Wingdings" pitchFamily="2" charset="2"/>
              <a:buChar char="n"/>
              <a:defRPr sz="24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accent2"/>
              </a:buClr>
              <a:buSzPct val="60000"/>
              <a:buFont typeface="Wingdings" pitchFamily="2" charset="2"/>
              <a:buChar char="q"/>
              <a:defRPr sz="22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accent1"/>
              </a:buClr>
              <a:buSzPct val="65000"/>
              <a:buFont typeface="Wingdings" pitchFamily="2" charset="2"/>
              <a:buChar char="n"/>
              <a:defRPr sz="20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accent2"/>
              </a:buClr>
              <a:buSzPct val="70000"/>
              <a:buFont typeface="Wingdings" pitchFamily="2" charset="2"/>
              <a:buChar char="q"/>
              <a:defRPr>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Tahoma" panose="020B0604030504040204" pitchFamily="34" charset="0"/>
                <a:ea typeface="ＭＳ Ｐゴシック" panose="020B0600070205080204" pitchFamily="34" charset="-128"/>
              </a:defRPr>
            </a:lvl9pPr>
          </a:lstStyle>
          <a:p>
            <a:pPr algn="ctr" eaLnBrk="1" hangingPunct="1">
              <a:spcBef>
                <a:spcPct val="0"/>
              </a:spcBef>
              <a:buClrTx/>
              <a:buSzTx/>
              <a:buFontTx/>
              <a:buNone/>
            </a:pPr>
            <a:r>
              <a:rPr lang="en-US" altLang="en-US" sz="1800" dirty="0">
                <a:solidFill>
                  <a:srgbClr val="000000"/>
                </a:solidFill>
                <a:latin typeface="Arial" panose="020B0604020202020204" pitchFamily="34" charset="0"/>
              </a:rPr>
              <a:t>Persistent Memory/Storage</a:t>
            </a:r>
          </a:p>
        </p:txBody>
      </p:sp>
      <p:pic>
        <p:nvPicPr>
          <p:cNvPr id="360459" name="Content Placeholder 6" descr="barcelona-die-photo-color.jpg">
            <a:extLst>
              <a:ext uri="{FF2B5EF4-FFF2-40B4-BE49-F238E27FC236}">
                <a16:creationId xmlns:a16="http://schemas.microsoft.com/office/drawing/2014/main" id="{B08EC21B-7556-5348-A893-B3BA0899A43C}"/>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39552" y="2653531"/>
            <a:ext cx="1312863"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0" name="Picture 16" descr="dimm.png">
            <a:extLst>
              <a:ext uri="{FF2B5EF4-FFF2-40B4-BE49-F238E27FC236}">
                <a16:creationId xmlns:a16="http://schemas.microsoft.com/office/drawing/2014/main" id="{39508FBF-E439-E549-A1D5-76CAA9D53C8E}"/>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rot="10800000" flipV="1">
            <a:off x="2915022" y="2840038"/>
            <a:ext cx="23050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0461" name="Picture 17">
            <a:extLst>
              <a:ext uri="{FF2B5EF4-FFF2-40B4-BE49-F238E27FC236}">
                <a16:creationId xmlns:a16="http://schemas.microsoft.com/office/drawing/2014/main" id="{C8D15AD3-BD80-4C4A-A84C-C65EDFDF7DC3}"/>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219033" y="4696866"/>
            <a:ext cx="15541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Line 15">
            <a:extLst>
              <a:ext uri="{FF2B5EF4-FFF2-40B4-BE49-F238E27FC236}">
                <a16:creationId xmlns:a16="http://schemas.microsoft.com/office/drawing/2014/main" id="{490DA223-4D98-A143-9BD3-4854F29557B3}"/>
              </a:ext>
            </a:extLst>
          </p:cNvPr>
          <p:cNvSpPr>
            <a:spLocks noChangeShapeType="1"/>
          </p:cNvSpPr>
          <p:nvPr/>
        </p:nvSpPr>
        <p:spPr bwMode="auto">
          <a:xfrm>
            <a:off x="4938628" y="4094404"/>
            <a:ext cx="1223712" cy="958280"/>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20" name="Line 15">
            <a:extLst>
              <a:ext uri="{FF2B5EF4-FFF2-40B4-BE49-F238E27FC236}">
                <a16:creationId xmlns:a16="http://schemas.microsoft.com/office/drawing/2014/main" id="{03A8138F-38EF-C24F-951A-9B3319C3ED5F}"/>
              </a:ext>
            </a:extLst>
          </p:cNvPr>
          <p:cNvSpPr>
            <a:spLocks noChangeShapeType="1"/>
          </p:cNvSpPr>
          <p:nvPr/>
        </p:nvSpPr>
        <p:spPr bwMode="auto">
          <a:xfrm flipV="1">
            <a:off x="1982788" y="4155597"/>
            <a:ext cx="1248673" cy="123634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pic>
        <p:nvPicPr>
          <p:cNvPr id="360465" name="Picture 22">
            <a:extLst>
              <a:ext uri="{FF2B5EF4-FFF2-40B4-BE49-F238E27FC236}">
                <a16:creationId xmlns:a16="http://schemas.microsoft.com/office/drawing/2014/main" id="{2E9040DA-E2B9-E14E-95F0-9AD0F658E60B}"/>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395536" y="1208608"/>
            <a:ext cx="1655763"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0" descr="90%">
            <a:extLst>
              <a:ext uri="{FF2B5EF4-FFF2-40B4-BE49-F238E27FC236}">
                <a16:creationId xmlns:a16="http://schemas.microsoft.com/office/drawing/2014/main" id="{D7E0EFBC-77BD-8845-8E31-77DA6191EF94}"/>
              </a:ext>
            </a:extLst>
          </p:cNvPr>
          <p:cNvSpPr txBox="1">
            <a:spLocks noChangeArrowheads="1"/>
          </p:cNvSpPr>
          <p:nvPr/>
        </p:nvSpPr>
        <p:spPr bwMode="auto">
          <a:xfrm>
            <a:off x="755576" y="899393"/>
            <a:ext cx="873125" cy="341313"/>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FPGAs</a:t>
            </a:r>
          </a:p>
        </p:txBody>
      </p:sp>
      <p:sp>
        <p:nvSpPr>
          <p:cNvPr id="27" name="Line 15">
            <a:extLst>
              <a:ext uri="{FF2B5EF4-FFF2-40B4-BE49-F238E27FC236}">
                <a16:creationId xmlns:a16="http://schemas.microsoft.com/office/drawing/2014/main" id="{527DF9F7-3CD3-0646-B299-076A1EDF1547}"/>
              </a:ext>
            </a:extLst>
          </p:cNvPr>
          <p:cNvSpPr>
            <a:spLocks noChangeShapeType="1"/>
          </p:cNvSpPr>
          <p:nvPr/>
        </p:nvSpPr>
        <p:spPr bwMode="auto">
          <a:xfrm>
            <a:off x="2123728" y="1700808"/>
            <a:ext cx="1121069" cy="938454"/>
          </a:xfrm>
          <a:prstGeom prst="line">
            <a:avLst/>
          </a:prstGeom>
          <a:noFill/>
          <a:ln w="38100">
            <a:solidFill>
              <a:srgbClr val="0000FF"/>
            </a:solidFill>
            <a:round/>
            <a:headEnd type="triangle" w="med" len="med"/>
            <a:tailEnd type="triangl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60468" name="Content Placeholder 2">
            <a:extLst>
              <a:ext uri="{FF2B5EF4-FFF2-40B4-BE49-F238E27FC236}">
                <a16:creationId xmlns:a16="http://schemas.microsoft.com/office/drawing/2014/main" id="{9BD22F03-1BEB-E043-864F-3FF1BB00D741}"/>
              </a:ext>
            </a:extLst>
          </p:cNvPr>
          <p:cNvSpPr>
            <a:spLocks noGrp="1"/>
          </p:cNvSpPr>
          <p:nvPr>
            <p:ph idx="1"/>
          </p:nvPr>
        </p:nvSpPr>
        <p:spPr>
          <a:xfrm>
            <a:off x="3027505" y="958629"/>
            <a:ext cx="2609056" cy="538244"/>
          </a:xfrm>
        </p:spPr>
        <p:txBody>
          <a:bodyPr/>
          <a:lstStyle/>
          <a:p>
            <a:pPr marL="0" indent="0">
              <a:buFont typeface="Wingdings" pitchFamily="2" charset="2"/>
              <a:buNone/>
            </a:pPr>
            <a:r>
              <a:rPr lang="en-US" altLang="en-US" dirty="0">
                <a:solidFill>
                  <a:srgbClr val="0000FF"/>
                </a:solidFill>
                <a:ea typeface="ＭＳ Ｐゴシック" panose="020B0600070205080204" pitchFamily="34" charset="-128"/>
              </a:rPr>
              <a:t>Modern systems</a:t>
            </a:r>
          </a:p>
        </p:txBody>
      </p:sp>
      <p:grpSp>
        <p:nvGrpSpPr>
          <p:cNvPr id="26" name="Group 25">
            <a:extLst>
              <a:ext uri="{FF2B5EF4-FFF2-40B4-BE49-F238E27FC236}">
                <a16:creationId xmlns:a16="http://schemas.microsoft.com/office/drawing/2014/main" id="{E92B861B-5A46-F240-B9BA-FF6101A700C3}"/>
              </a:ext>
            </a:extLst>
          </p:cNvPr>
          <p:cNvGrpSpPr/>
          <p:nvPr/>
        </p:nvGrpSpPr>
        <p:grpSpPr>
          <a:xfrm>
            <a:off x="6510855" y="1254075"/>
            <a:ext cx="2184124" cy="1745527"/>
            <a:chOff x="4343037" y="3937719"/>
            <a:chExt cx="2445779" cy="1954638"/>
          </a:xfrm>
        </p:grpSpPr>
        <p:pic>
          <p:nvPicPr>
            <p:cNvPr id="28" name="Picture 27">
              <a:extLst>
                <a:ext uri="{FF2B5EF4-FFF2-40B4-BE49-F238E27FC236}">
                  <a16:creationId xmlns:a16="http://schemas.microsoft.com/office/drawing/2014/main" id="{38A078B3-C665-A441-969B-B7C08A546D09}"/>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29" name="Picture 28">
              <a:extLst>
                <a:ext uri="{FF2B5EF4-FFF2-40B4-BE49-F238E27FC236}">
                  <a16:creationId xmlns:a16="http://schemas.microsoft.com/office/drawing/2014/main" id="{F813E9A0-5B93-8846-AF19-34D87413822E}"/>
                </a:ext>
              </a:extLst>
            </p:cNvPr>
            <p:cNvPicPr>
              <a:picLocks noChangeAspect="1"/>
            </p:cNvPicPr>
            <p:nvPr/>
          </p:nvPicPr>
          <p:blipFill rotWithShape="1">
            <a:blip r:embed="rId10"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30" name="Picture 29">
              <a:extLst>
                <a:ext uri="{FF2B5EF4-FFF2-40B4-BE49-F238E27FC236}">
                  <a16:creationId xmlns:a16="http://schemas.microsoft.com/office/drawing/2014/main" id="{2C2E4736-C94B-7E46-99CE-382EAC74A2E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1" name="Content Placeholder 2">
            <a:extLst>
              <a:ext uri="{FF2B5EF4-FFF2-40B4-BE49-F238E27FC236}">
                <a16:creationId xmlns:a16="http://schemas.microsoft.com/office/drawing/2014/main" id="{8AC85400-7A7E-6349-9BB0-9F2F2D04C47E}"/>
              </a:ext>
            </a:extLst>
          </p:cNvPr>
          <p:cNvSpPr txBox="1">
            <a:spLocks/>
          </p:cNvSpPr>
          <p:nvPr/>
        </p:nvSpPr>
        <p:spPr bwMode="auto">
          <a:xfrm>
            <a:off x="5364965" y="1614977"/>
            <a:ext cx="781949" cy="122818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marL="0" indent="0">
              <a:buFont typeface="Wingdings" pitchFamily="2" charset="2"/>
              <a:buNone/>
            </a:pPr>
            <a:r>
              <a:rPr lang="en-US" altLang="en-US" sz="8000" kern="0" dirty="0">
                <a:solidFill>
                  <a:srgbClr val="FF0000"/>
                </a:solidFill>
                <a:ea typeface="ＭＳ Ｐゴシック" panose="020B0600070205080204" pitchFamily="34" charset="-128"/>
              </a:rPr>
              <a:t>?</a:t>
            </a:r>
          </a:p>
        </p:txBody>
      </p:sp>
      <p:sp>
        <p:nvSpPr>
          <p:cNvPr id="32" name="Line 15">
            <a:extLst>
              <a:ext uri="{FF2B5EF4-FFF2-40B4-BE49-F238E27FC236}">
                <a16:creationId xmlns:a16="http://schemas.microsoft.com/office/drawing/2014/main" id="{60962973-5485-1E40-AED3-8E372E74ADE1}"/>
              </a:ext>
            </a:extLst>
          </p:cNvPr>
          <p:cNvSpPr>
            <a:spLocks noChangeShapeType="1"/>
          </p:cNvSpPr>
          <p:nvPr/>
        </p:nvSpPr>
        <p:spPr bwMode="auto">
          <a:xfrm flipV="1">
            <a:off x="5992086" y="1916832"/>
            <a:ext cx="524130" cy="264783"/>
          </a:xfrm>
          <a:prstGeom prst="line">
            <a:avLst/>
          </a:prstGeom>
          <a:noFill/>
          <a:ln w="57150">
            <a:solidFill>
              <a:srgbClr val="FF0000"/>
            </a:solidFill>
            <a:prstDash val="sysDot"/>
            <a:round/>
            <a:headEnd type="triangle" w="med" len="med"/>
            <a:tailEnd type="none" w="med" len="med"/>
          </a:ln>
          <a:effectLst/>
        </p:spPr>
        <p:txBody>
          <a:bodyPr wrap="none" lIns="64008" tIns="32004" rIns="64008" bIns="32004" anchor="ctr"/>
          <a:lstStyle/>
          <a:p>
            <a:pPr eaLnBrk="1" hangingPunct="1">
              <a:defRPr/>
            </a:pPr>
            <a:endParaRPr lang="en-US" kern="0" dirty="0">
              <a:solidFill>
                <a:sysClr val="windowText" lastClr="000000"/>
              </a:solidFill>
              <a:latin typeface="Arial" pitchFamily="-107" charset="0"/>
              <a:ea typeface="Arial" pitchFamily="-107" charset="0"/>
              <a:cs typeface="Arial" pitchFamily="-107" charset="0"/>
            </a:endParaRPr>
          </a:p>
        </p:txBody>
      </p:sp>
      <p:sp>
        <p:nvSpPr>
          <p:cNvPr id="33" name="Text Box 20" descr="90%">
            <a:extLst>
              <a:ext uri="{FF2B5EF4-FFF2-40B4-BE49-F238E27FC236}">
                <a16:creationId xmlns:a16="http://schemas.microsoft.com/office/drawing/2014/main" id="{8787BB15-052D-A043-8760-DEFACC50AFF5}"/>
              </a:ext>
            </a:extLst>
          </p:cNvPr>
          <p:cNvSpPr txBox="1">
            <a:spLocks noChangeArrowheads="1"/>
          </p:cNvSpPr>
          <p:nvPr/>
        </p:nvSpPr>
        <p:spPr bwMode="auto">
          <a:xfrm>
            <a:off x="6837273" y="3054518"/>
            <a:ext cx="1411669" cy="618631"/>
          </a:xfrm>
          <a:prstGeom prst="rect">
            <a:avLst/>
          </a:prstGeom>
          <a:noFill/>
          <a:ln w="12700">
            <a:noFill/>
            <a:miter lim="800000"/>
            <a:headEnd/>
            <a:tailEnd/>
          </a:ln>
          <a:effectLst/>
        </p:spPr>
        <p:txBody>
          <a:bodyPr wrap="none" lIns="64008" tIns="32004" rIns="64008" bIns="32004">
            <a:spAutoFit/>
          </a:bodyPr>
          <a:lstStyle/>
          <a:p>
            <a:pPr algn="ctr" eaLnBrk="1" hangingPunct="1">
              <a:defRPr/>
            </a:pPr>
            <a:r>
              <a:rPr lang="en-US" kern="0" dirty="0">
                <a:solidFill>
                  <a:sysClr val="windowText" lastClr="000000"/>
                </a:solidFill>
                <a:latin typeface="Arial" pitchFamily="-107" charset="0"/>
                <a:ea typeface="Arial" pitchFamily="-107" charset="0"/>
                <a:cs typeface="Arial" pitchFamily="-107" charset="0"/>
              </a:rPr>
              <a:t>Sequencing </a:t>
            </a:r>
          </a:p>
          <a:p>
            <a:pPr algn="ctr" eaLnBrk="1" hangingPunct="1">
              <a:defRPr/>
            </a:pPr>
            <a:r>
              <a:rPr lang="en-US" kern="0" dirty="0">
                <a:solidFill>
                  <a:sysClr val="windowText" lastClr="000000"/>
                </a:solidFill>
                <a:latin typeface="Arial" pitchFamily="-107" charset="0"/>
                <a:ea typeface="Arial" pitchFamily="-107" charset="0"/>
                <a:cs typeface="Arial" pitchFamily="-107" charset="0"/>
              </a:rPr>
              <a:t>Machine</a:t>
            </a:r>
          </a:p>
        </p:txBody>
      </p:sp>
      <p:sp>
        <p:nvSpPr>
          <p:cNvPr id="3" name="Rectangle 2">
            <a:extLst>
              <a:ext uri="{FF2B5EF4-FFF2-40B4-BE49-F238E27FC236}">
                <a16:creationId xmlns:a16="http://schemas.microsoft.com/office/drawing/2014/main" id="{69894F4A-1C57-4740-9AC7-51AC0490F48D}"/>
              </a:ext>
            </a:extLst>
          </p:cNvPr>
          <p:cNvSpPr/>
          <p:nvPr/>
        </p:nvSpPr>
        <p:spPr>
          <a:xfrm>
            <a:off x="250209" y="958628"/>
            <a:ext cx="8893791" cy="5400000"/>
          </a:xfrm>
          <a:prstGeom prst="rect">
            <a:avLst/>
          </a:prstGeom>
          <a:solidFill>
            <a:srgbClr val="FFFFFF">
              <a:alpha val="4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BBA2598F-C254-B84D-AD20-D2056DF091BA}"/>
              </a:ext>
            </a:extLst>
          </p:cNvPr>
          <p:cNvPicPr>
            <a:picLocks noChangeAspect="1"/>
          </p:cNvPicPr>
          <p:nvPr/>
        </p:nvPicPr>
        <p:blipFill>
          <a:blip r:embed="rId12"/>
          <a:stretch>
            <a:fillRect/>
          </a:stretch>
        </p:blipFill>
        <p:spPr>
          <a:xfrm>
            <a:off x="727917" y="1302200"/>
            <a:ext cx="8046895" cy="4574884"/>
          </a:xfrm>
          <a:prstGeom prst="rect">
            <a:avLst/>
          </a:prstGeom>
        </p:spPr>
      </p:pic>
      <p:sp>
        <p:nvSpPr>
          <p:cNvPr id="4" name="Rectangle 3">
            <a:extLst>
              <a:ext uri="{FF2B5EF4-FFF2-40B4-BE49-F238E27FC236}">
                <a16:creationId xmlns:a16="http://schemas.microsoft.com/office/drawing/2014/main" id="{E1EFE2A1-94C3-A249-A75F-17A95CEE9CF4}"/>
              </a:ext>
            </a:extLst>
          </p:cNvPr>
          <p:cNvSpPr/>
          <p:nvPr/>
        </p:nvSpPr>
        <p:spPr>
          <a:xfrm>
            <a:off x="2134617" y="6430249"/>
            <a:ext cx="5022304" cy="369332"/>
          </a:xfrm>
          <a:prstGeom prst="rect">
            <a:avLst/>
          </a:prstGeom>
        </p:spPr>
        <p:txBody>
          <a:bodyPr wrap="square">
            <a:spAutoFit/>
          </a:bodyPr>
          <a:lstStyle/>
          <a:p>
            <a:r>
              <a:rPr lang="en-US" dirty="0">
                <a:hlinkClick r:id="rId13"/>
              </a:rPr>
              <a:t>https://nanoporetech.com/products/smidgion</a:t>
            </a:r>
            <a:r>
              <a:rPr lang="en-US" dirty="0"/>
              <a:t> </a:t>
            </a:r>
          </a:p>
        </p:txBody>
      </p:sp>
    </p:spTree>
    <p:extLst>
      <p:ext uri="{BB962C8B-B14F-4D97-AF65-F5344CB8AC3E}">
        <p14:creationId xmlns:p14="http://schemas.microsoft.com/office/powerpoint/2010/main" val="282147378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2F6AA-584B-944D-84D7-3E36D3AB0E7E}"/>
              </a:ext>
            </a:extLst>
          </p:cNvPr>
          <p:cNvSpPr>
            <a:spLocks noGrp="1"/>
          </p:cNvSpPr>
          <p:nvPr>
            <p:ph type="title"/>
          </p:nvPr>
        </p:nvSpPr>
        <p:spPr/>
        <p:txBody>
          <a:bodyPr/>
          <a:lstStyle/>
          <a:p>
            <a:r>
              <a:rPr lang="en-US" dirty="0"/>
              <a:t>Privacy-Preserving Genome Analysis?</a:t>
            </a:r>
          </a:p>
        </p:txBody>
      </p:sp>
      <p:pic>
        <p:nvPicPr>
          <p:cNvPr id="6" name="Content Placeholder 5">
            <a:extLst>
              <a:ext uri="{FF2B5EF4-FFF2-40B4-BE49-F238E27FC236}">
                <a16:creationId xmlns:a16="http://schemas.microsoft.com/office/drawing/2014/main" id="{6D8C04D9-0031-2B46-BE05-08F1D16B7DE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0806" t="24468" r="16290" b="4658"/>
          <a:stretch/>
        </p:blipFill>
        <p:spPr>
          <a:xfrm>
            <a:off x="544252" y="957084"/>
            <a:ext cx="7979296" cy="4848180"/>
          </a:xfrm>
        </p:spPr>
      </p:pic>
      <p:sp>
        <p:nvSpPr>
          <p:cNvPr id="4" name="Slide Number Placeholder 3">
            <a:extLst>
              <a:ext uri="{FF2B5EF4-FFF2-40B4-BE49-F238E27FC236}">
                <a16:creationId xmlns:a16="http://schemas.microsoft.com/office/drawing/2014/main" id="{B61B5981-A990-F74F-9A63-372A023C4866}"/>
              </a:ext>
            </a:extLst>
          </p:cNvPr>
          <p:cNvSpPr>
            <a:spLocks noGrp="1"/>
          </p:cNvSpPr>
          <p:nvPr>
            <p:ph type="sldNum" sz="quarter" idx="11"/>
          </p:nvPr>
        </p:nvSpPr>
        <p:spPr/>
        <p:txBody>
          <a:bodyPr/>
          <a:lstStyle/>
          <a:p>
            <a:fld id="{323594FA-E141-4234-AE05-360401972BE7}" type="slidenum">
              <a:rPr lang="en-US" altLang="en-US" smtClean="0"/>
              <a:pPr/>
              <a:t>24</a:t>
            </a:fld>
            <a:endParaRPr lang="en-US" altLang="en-US" dirty="0"/>
          </a:p>
        </p:txBody>
      </p:sp>
      <p:sp>
        <p:nvSpPr>
          <p:cNvPr id="7" name="Rectangle 6">
            <a:extLst>
              <a:ext uri="{FF2B5EF4-FFF2-40B4-BE49-F238E27FC236}">
                <a16:creationId xmlns:a16="http://schemas.microsoft.com/office/drawing/2014/main" id="{AFA79013-AE96-094D-8DCE-0AFB22D6D338}"/>
              </a:ext>
            </a:extLst>
          </p:cNvPr>
          <p:cNvSpPr/>
          <p:nvPr/>
        </p:nvSpPr>
        <p:spPr>
          <a:xfrm>
            <a:off x="0" y="5733256"/>
            <a:ext cx="9333426" cy="923330"/>
          </a:xfrm>
          <a:prstGeom prst="rect">
            <a:avLst/>
          </a:prstGeom>
        </p:spPr>
        <p:txBody>
          <a:bodyPr wrap="square">
            <a:spAutoFit/>
          </a:bodyPr>
          <a:lstStyle/>
          <a:p>
            <a:r>
              <a:rPr lang="en-US" dirty="0" err="1"/>
              <a:t>Alser</a:t>
            </a:r>
            <a:r>
              <a:rPr lang="en-US" dirty="0"/>
              <a:t>+, "</a:t>
            </a:r>
            <a:r>
              <a:rPr lang="en-US" b="1" dirty="0">
                <a:hlinkClick r:id="rId3"/>
              </a:rPr>
              <a:t>Can you really anonymize the donors of genomic data in today’s digital world?</a:t>
            </a:r>
            <a:r>
              <a:rPr lang="en-US" dirty="0"/>
              <a:t>" </a:t>
            </a:r>
            <a:r>
              <a:rPr lang="en-US" i="1" dirty="0"/>
              <a:t>10th International Workshop on Data Privacy Management (DPM)</a:t>
            </a:r>
            <a:r>
              <a:rPr lang="en-US" dirty="0"/>
              <a:t>, 2015.</a:t>
            </a:r>
          </a:p>
          <a:p>
            <a:endParaRPr lang="en-US" dirty="0"/>
          </a:p>
        </p:txBody>
      </p:sp>
    </p:spTree>
    <p:extLst>
      <p:ext uri="{BB962C8B-B14F-4D97-AF65-F5344CB8AC3E}">
        <p14:creationId xmlns:p14="http://schemas.microsoft.com/office/powerpoint/2010/main" val="117572198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8DB10-1C9A-1341-A28E-04A8908ACAA4}"/>
              </a:ext>
            </a:extLst>
          </p:cNvPr>
          <p:cNvSpPr>
            <a:spLocks noGrp="1"/>
          </p:cNvSpPr>
          <p:nvPr>
            <p:ph type="title"/>
          </p:nvPr>
        </p:nvSpPr>
        <p:spPr/>
        <p:txBody>
          <a:bodyPr/>
          <a:lstStyle/>
          <a:p>
            <a:r>
              <a:rPr lang="en-US"/>
              <a:t>Can you Really Anonymize the Donors?</a:t>
            </a:r>
          </a:p>
        </p:txBody>
      </p:sp>
      <p:pic>
        <p:nvPicPr>
          <p:cNvPr id="6" name="Content Placeholder 5">
            <a:extLst>
              <a:ext uri="{FF2B5EF4-FFF2-40B4-BE49-F238E27FC236}">
                <a16:creationId xmlns:a16="http://schemas.microsoft.com/office/drawing/2014/main" id="{0AA9E90C-613C-8F4D-8617-5726C6E31D6B}"/>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0035" t="27422" r="19981" b="12040"/>
          <a:stretch/>
        </p:blipFill>
        <p:spPr>
          <a:xfrm>
            <a:off x="1259632" y="1052736"/>
            <a:ext cx="6192688" cy="3906157"/>
          </a:xfrm>
        </p:spPr>
      </p:pic>
      <p:sp>
        <p:nvSpPr>
          <p:cNvPr id="4" name="Slide Number Placeholder 3">
            <a:extLst>
              <a:ext uri="{FF2B5EF4-FFF2-40B4-BE49-F238E27FC236}">
                <a16:creationId xmlns:a16="http://schemas.microsoft.com/office/drawing/2014/main" id="{489FCDF1-87D7-F043-9119-9CA9CCC4EF83}"/>
              </a:ext>
            </a:extLst>
          </p:cNvPr>
          <p:cNvSpPr>
            <a:spLocks noGrp="1"/>
          </p:cNvSpPr>
          <p:nvPr>
            <p:ph type="sldNum" sz="quarter" idx="11"/>
          </p:nvPr>
        </p:nvSpPr>
        <p:spPr/>
        <p:txBody>
          <a:bodyPr/>
          <a:lstStyle/>
          <a:p>
            <a:fld id="{323594FA-E141-4234-AE05-360401972BE7}" type="slidenum">
              <a:rPr lang="en-US" altLang="en-US" smtClean="0"/>
              <a:pPr/>
              <a:t>25</a:t>
            </a:fld>
            <a:endParaRPr lang="en-US" altLang="en-US"/>
          </a:p>
        </p:txBody>
      </p:sp>
      <p:sp>
        <p:nvSpPr>
          <p:cNvPr id="7" name="Rectangle 6">
            <a:extLst>
              <a:ext uri="{FF2B5EF4-FFF2-40B4-BE49-F238E27FC236}">
                <a16:creationId xmlns:a16="http://schemas.microsoft.com/office/drawing/2014/main" id="{2C5E5839-CCB6-9D45-8C30-046F683D20CB}"/>
              </a:ext>
            </a:extLst>
          </p:cNvPr>
          <p:cNvSpPr/>
          <p:nvPr/>
        </p:nvSpPr>
        <p:spPr>
          <a:xfrm>
            <a:off x="253883" y="5325015"/>
            <a:ext cx="8610600" cy="1200329"/>
          </a:xfrm>
          <a:prstGeom prst="rect">
            <a:avLst/>
          </a:prstGeom>
        </p:spPr>
        <p:txBody>
          <a:bodyPr wrap="square">
            <a:spAutoFit/>
          </a:bodyPr>
          <a:lstStyle/>
          <a:p>
            <a:r>
              <a:rPr lang="en-US" err="1"/>
              <a:t>Alser</a:t>
            </a:r>
            <a:r>
              <a:rPr lang="en-US"/>
              <a:t>+, "</a:t>
            </a:r>
            <a:r>
              <a:rPr lang="en-US" b="1">
                <a:hlinkClick r:id="rId3"/>
              </a:rPr>
              <a:t>Can you really anonymize the donors of genomic data in today’s digital world?</a:t>
            </a:r>
            <a:r>
              <a:rPr lang="en-US"/>
              <a:t>" </a:t>
            </a:r>
            <a:r>
              <a:rPr lang="en-US" i="1"/>
              <a:t>10th International Workshop on Data Privacy Management (DPM)</a:t>
            </a:r>
            <a:r>
              <a:rPr lang="en-US"/>
              <a:t>, 2015.</a:t>
            </a:r>
          </a:p>
          <a:p>
            <a:endParaRPr lang="en-US"/>
          </a:p>
        </p:txBody>
      </p:sp>
      <p:pic>
        <p:nvPicPr>
          <p:cNvPr id="8" name="Picture 7">
            <a:extLst>
              <a:ext uri="{FF2B5EF4-FFF2-40B4-BE49-F238E27FC236}">
                <a16:creationId xmlns:a16="http://schemas.microsoft.com/office/drawing/2014/main" id="{8508CE7E-8298-D144-9858-714708B8B530}"/>
              </a:ext>
            </a:extLst>
          </p:cNvPr>
          <p:cNvPicPr>
            <a:picLocks noChangeAspect="1"/>
          </p:cNvPicPr>
          <p:nvPr/>
        </p:nvPicPr>
        <p:blipFill rotWithShape="1">
          <a:blip r:embed="rId4"/>
          <a:srcRect l="1176" r="75200"/>
          <a:stretch/>
        </p:blipFill>
        <p:spPr>
          <a:xfrm>
            <a:off x="7227912" y="4178260"/>
            <a:ext cx="1835696" cy="1062637"/>
          </a:xfrm>
          <a:prstGeom prst="rect">
            <a:avLst/>
          </a:prstGeom>
        </p:spPr>
      </p:pic>
    </p:spTree>
    <p:extLst>
      <p:ext uri="{BB962C8B-B14F-4D97-AF65-F5344CB8AC3E}">
        <p14:creationId xmlns:p14="http://schemas.microsoft.com/office/powerpoint/2010/main" val="281843188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7CB5B-DBED-2C4A-8FD5-91A4976E87DD}"/>
              </a:ext>
            </a:extLst>
          </p:cNvPr>
          <p:cNvSpPr>
            <a:spLocks noGrp="1"/>
          </p:cNvSpPr>
          <p:nvPr>
            <p:ph type="title"/>
          </p:nvPr>
        </p:nvSpPr>
        <p:spPr/>
        <p:txBody>
          <a:bodyPr/>
          <a:lstStyle/>
          <a:p>
            <a:r>
              <a:rPr lang="en-US" dirty="0"/>
              <a:t>Privacy-Preserving DNA Test</a:t>
            </a:r>
          </a:p>
        </p:txBody>
      </p:sp>
      <p:pic>
        <p:nvPicPr>
          <p:cNvPr id="6" name="Content Placeholder 5">
            <a:extLst>
              <a:ext uri="{FF2B5EF4-FFF2-40B4-BE49-F238E27FC236}">
                <a16:creationId xmlns:a16="http://schemas.microsoft.com/office/drawing/2014/main" id="{6F922B76-8B52-A247-AF9D-3DF66CA5ACE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227" y="980728"/>
            <a:ext cx="9077546" cy="5256584"/>
          </a:xfrm>
        </p:spPr>
      </p:pic>
      <p:sp>
        <p:nvSpPr>
          <p:cNvPr id="4" name="Slide Number Placeholder 3">
            <a:extLst>
              <a:ext uri="{FF2B5EF4-FFF2-40B4-BE49-F238E27FC236}">
                <a16:creationId xmlns:a16="http://schemas.microsoft.com/office/drawing/2014/main" id="{BA5E9F3F-840E-4E48-B903-E1C4D0680C7A}"/>
              </a:ext>
            </a:extLst>
          </p:cNvPr>
          <p:cNvSpPr>
            <a:spLocks noGrp="1"/>
          </p:cNvSpPr>
          <p:nvPr>
            <p:ph type="sldNum" sz="quarter" idx="11"/>
          </p:nvPr>
        </p:nvSpPr>
        <p:spPr/>
        <p:txBody>
          <a:bodyPr/>
          <a:lstStyle/>
          <a:p>
            <a:fld id="{323594FA-E141-4234-AE05-360401972BE7}" type="slidenum">
              <a:rPr lang="en-US" altLang="en-US" smtClean="0"/>
              <a:pPr/>
              <a:t>26</a:t>
            </a:fld>
            <a:endParaRPr lang="en-US" altLang="en-US"/>
          </a:p>
        </p:txBody>
      </p:sp>
      <p:sp>
        <p:nvSpPr>
          <p:cNvPr id="7" name="Rectangle 6">
            <a:extLst>
              <a:ext uri="{FF2B5EF4-FFF2-40B4-BE49-F238E27FC236}">
                <a16:creationId xmlns:a16="http://schemas.microsoft.com/office/drawing/2014/main" id="{804330FD-D081-1B4E-8702-63DB77EF4486}"/>
              </a:ext>
            </a:extLst>
          </p:cNvPr>
          <p:cNvSpPr/>
          <p:nvPr/>
        </p:nvSpPr>
        <p:spPr>
          <a:xfrm>
            <a:off x="1331640" y="6400800"/>
            <a:ext cx="6480720" cy="369332"/>
          </a:xfrm>
          <a:prstGeom prst="rect">
            <a:avLst/>
          </a:prstGeom>
        </p:spPr>
        <p:txBody>
          <a:bodyPr wrap="square">
            <a:spAutoFit/>
          </a:bodyPr>
          <a:lstStyle/>
          <a:p>
            <a:r>
              <a:rPr lang="en-US" dirty="0">
                <a:hlinkClick r:id="rId3"/>
              </a:rPr>
              <a:t>https://nebula.org/whole-genome-sequencing/</a:t>
            </a:r>
            <a:r>
              <a:rPr lang="en-US" dirty="0"/>
              <a:t> </a:t>
            </a:r>
          </a:p>
        </p:txBody>
      </p:sp>
      <p:sp>
        <p:nvSpPr>
          <p:cNvPr id="8" name="Rectangle 7">
            <a:extLst>
              <a:ext uri="{FF2B5EF4-FFF2-40B4-BE49-F238E27FC236}">
                <a16:creationId xmlns:a16="http://schemas.microsoft.com/office/drawing/2014/main" id="{B870DA6A-9EF5-CB4A-9F62-6D4F62A8DEE0}"/>
              </a:ext>
            </a:extLst>
          </p:cNvPr>
          <p:cNvSpPr/>
          <p:nvPr/>
        </p:nvSpPr>
        <p:spPr>
          <a:xfrm>
            <a:off x="44722" y="2204864"/>
            <a:ext cx="4415408" cy="57606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724903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3BE97-2D0F-7244-84AC-AE07AA050571}"/>
              </a:ext>
            </a:extLst>
          </p:cNvPr>
          <p:cNvSpPr>
            <a:spLocks noGrp="1"/>
          </p:cNvSpPr>
          <p:nvPr>
            <p:ph type="title"/>
          </p:nvPr>
        </p:nvSpPr>
        <p:spPr/>
        <p:txBody>
          <a:bodyPr/>
          <a:lstStyle/>
          <a:p>
            <a:r>
              <a:rPr lang="en-US" dirty="0"/>
              <a:t>Rapid Surveillance of Disease Outbreaks?</a:t>
            </a:r>
          </a:p>
        </p:txBody>
      </p:sp>
      <p:pic>
        <p:nvPicPr>
          <p:cNvPr id="6" name="Content Placeholder 5">
            <a:extLst>
              <a:ext uri="{FF2B5EF4-FFF2-40B4-BE49-F238E27FC236}">
                <a16:creationId xmlns:a16="http://schemas.microsoft.com/office/drawing/2014/main" id="{FAB50219-E419-6C41-82FB-91FBACAC870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5111" y="959464"/>
            <a:ext cx="6513779" cy="5203590"/>
          </a:xfrm>
        </p:spPr>
      </p:pic>
      <p:sp>
        <p:nvSpPr>
          <p:cNvPr id="4" name="Slide Number Placeholder 3">
            <a:extLst>
              <a:ext uri="{FF2B5EF4-FFF2-40B4-BE49-F238E27FC236}">
                <a16:creationId xmlns:a16="http://schemas.microsoft.com/office/drawing/2014/main" id="{8D1405CF-89C8-4A45-82AD-9D0EC0CE1B5E}"/>
              </a:ext>
            </a:extLst>
          </p:cNvPr>
          <p:cNvSpPr>
            <a:spLocks noGrp="1"/>
          </p:cNvSpPr>
          <p:nvPr>
            <p:ph type="sldNum" sz="quarter" idx="11"/>
          </p:nvPr>
        </p:nvSpPr>
        <p:spPr/>
        <p:txBody>
          <a:bodyPr/>
          <a:lstStyle/>
          <a:p>
            <a:fld id="{323594FA-E141-4234-AE05-360401972BE7}" type="slidenum">
              <a:rPr lang="en-US" altLang="en-US" smtClean="0"/>
              <a:pPr/>
              <a:t>27</a:t>
            </a:fld>
            <a:endParaRPr lang="en-US" altLang="en-US"/>
          </a:p>
        </p:txBody>
      </p:sp>
      <p:sp>
        <p:nvSpPr>
          <p:cNvPr id="7" name="Rectangle 6">
            <a:extLst>
              <a:ext uri="{FF2B5EF4-FFF2-40B4-BE49-F238E27FC236}">
                <a16:creationId xmlns:a16="http://schemas.microsoft.com/office/drawing/2014/main" id="{74AE59CE-B97B-4446-807B-6FEB99210EAA}"/>
              </a:ext>
            </a:extLst>
          </p:cNvPr>
          <p:cNvSpPr/>
          <p:nvPr/>
        </p:nvSpPr>
        <p:spPr>
          <a:xfrm>
            <a:off x="0" y="6058972"/>
            <a:ext cx="9180238" cy="369332"/>
          </a:xfrm>
          <a:prstGeom prst="rect">
            <a:avLst/>
          </a:prstGeom>
        </p:spPr>
        <p:txBody>
          <a:bodyPr wrap="square">
            <a:spAutoFit/>
          </a:bodyPr>
          <a:lstStyle/>
          <a:p>
            <a:r>
              <a:rPr lang="en-US"/>
              <a:t>Quick+, “</a:t>
            </a:r>
            <a:r>
              <a:rPr lang="en-US">
                <a:hlinkClick r:id="rId3"/>
              </a:rPr>
              <a:t>Real-time, portable genome sequencing for Ebola surveillance</a:t>
            </a:r>
            <a:r>
              <a:rPr lang="en-US"/>
              <a:t>”, </a:t>
            </a:r>
            <a:r>
              <a:rPr lang="en-US" i="1"/>
              <a:t>Nature</a:t>
            </a:r>
            <a:r>
              <a:rPr lang="en-US"/>
              <a:t>, 2016</a:t>
            </a:r>
          </a:p>
        </p:txBody>
      </p:sp>
    </p:spTree>
    <p:extLst>
      <p:ext uri="{BB962C8B-B14F-4D97-AF65-F5344CB8AC3E}">
        <p14:creationId xmlns:p14="http://schemas.microsoft.com/office/powerpoint/2010/main" val="317710419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05F3C-6A07-CC45-8619-B8A25009DAC1}"/>
              </a:ext>
            </a:extLst>
          </p:cNvPr>
          <p:cNvSpPr>
            <a:spLocks noGrp="1"/>
          </p:cNvSpPr>
          <p:nvPr>
            <p:ph type="title"/>
          </p:nvPr>
        </p:nvSpPr>
        <p:spPr/>
        <p:txBody>
          <a:bodyPr/>
          <a:lstStyle/>
          <a:p>
            <a:r>
              <a:rPr lang="en-US"/>
              <a:t>Scalable SARS-CoV-2 Testing</a:t>
            </a:r>
          </a:p>
        </p:txBody>
      </p:sp>
      <p:pic>
        <p:nvPicPr>
          <p:cNvPr id="6" name="Content Placeholder 5">
            <a:extLst>
              <a:ext uri="{FF2B5EF4-FFF2-40B4-BE49-F238E27FC236}">
                <a16:creationId xmlns:a16="http://schemas.microsoft.com/office/drawing/2014/main" id="{4174EB2D-52BF-EA41-BAD2-DFBEC5135B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978073"/>
            <a:ext cx="8610600" cy="4683175"/>
          </a:xfrm>
        </p:spPr>
      </p:pic>
      <p:sp>
        <p:nvSpPr>
          <p:cNvPr id="4" name="Slide Number Placeholder 3">
            <a:extLst>
              <a:ext uri="{FF2B5EF4-FFF2-40B4-BE49-F238E27FC236}">
                <a16:creationId xmlns:a16="http://schemas.microsoft.com/office/drawing/2014/main" id="{0C052D59-D03C-654F-A70A-38FFE9E36394}"/>
              </a:ext>
            </a:extLst>
          </p:cNvPr>
          <p:cNvSpPr>
            <a:spLocks noGrp="1"/>
          </p:cNvSpPr>
          <p:nvPr>
            <p:ph type="sldNum" sz="quarter" idx="11"/>
          </p:nvPr>
        </p:nvSpPr>
        <p:spPr/>
        <p:txBody>
          <a:bodyPr/>
          <a:lstStyle/>
          <a:p>
            <a:fld id="{323594FA-E141-4234-AE05-360401972BE7}" type="slidenum">
              <a:rPr lang="en-US" altLang="en-US" smtClean="0"/>
              <a:pPr/>
              <a:t>28</a:t>
            </a:fld>
            <a:endParaRPr lang="en-US" altLang="en-US"/>
          </a:p>
        </p:txBody>
      </p:sp>
      <p:sp>
        <p:nvSpPr>
          <p:cNvPr id="7" name="Rectangle 6">
            <a:extLst>
              <a:ext uri="{FF2B5EF4-FFF2-40B4-BE49-F238E27FC236}">
                <a16:creationId xmlns:a16="http://schemas.microsoft.com/office/drawing/2014/main" id="{79578754-F386-AB4C-97BD-5E60DBE9217B}"/>
              </a:ext>
            </a:extLst>
          </p:cNvPr>
          <p:cNvSpPr/>
          <p:nvPr/>
        </p:nvSpPr>
        <p:spPr>
          <a:xfrm>
            <a:off x="381000" y="5734997"/>
            <a:ext cx="8458200" cy="646331"/>
          </a:xfrm>
          <a:prstGeom prst="rect">
            <a:avLst/>
          </a:prstGeom>
        </p:spPr>
        <p:txBody>
          <a:bodyPr wrap="square">
            <a:spAutoFit/>
          </a:bodyPr>
          <a:lstStyle/>
          <a:p>
            <a:r>
              <a:rPr lang="en-US"/>
              <a:t>Bloom+, "</a:t>
            </a:r>
            <a:r>
              <a:rPr lang="en-US">
                <a:hlinkClick r:id="rId3"/>
              </a:rPr>
              <a:t>Swab-Seq: A high-throughput platform for massively scaled up SARS-CoV-2 testing</a:t>
            </a:r>
            <a:r>
              <a:rPr lang="en-US"/>
              <a:t>", </a:t>
            </a:r>
            <a:r>
              <a:rPr lang="en-US" i="1" err="1"/>
              <a:t>medRxiv</a:t>
            </a:r>
            <a:r>
              <a:rPr lang="en-US"/>
              <a:t>, 2020</a:t>
            </a:r>
          </a:p>
        </p:txBody>
      </p:sp>
    </p:spTree>
    <p:extLst>
      <p:ext uri="{BB962C8B-B14F-4D97-AF65-F5344CB8AC3E}">
        <p14:creationId xmlns:p14="http://schemas.microsoft.com/office/powerpoint/2010/main" val="174184219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C267135-1DF3-9F44-84B1-3544D6C09EDD}"/>
              </a:ext>
            </a:extLst>
          </p:cNvPr>
          <p:cNvPicPr>
            <a:picLocks noChangeAspect="1"/>
          </p:cNvPicPr>
          <p:nvPr/>
        </p:nvPicPr>
        <p:blipFill>
          <a:blip r:embed="rId2"/>
          <a:stretch>
            <a:fillRect/>
          </a:stretch>
        </p:blipFill>
        <p:spPr>
          <a:xfrm>
            <a:off x="560082" y="980728"/>
            <a:ext cx="8023836" cy="5343875"/>
          </a:xfrm>
          <a:prstGeom prst="rect">
            <a:avLst/>
          </a:prstGeom>
        </p:spPr>
      </p:pic>
      <p:sp>
        <p:nvSpPr>
          <p:cNvPr id="2" name="Title 1"/>
          <p:cNvSpPr>
            <a:spLocks noGrp="1"/>
          </p:cNvSpPr>
          <p:nvPr>
            <p:ph type="title"/>
          </p:nvPr>
        </p:nvSpPr>
        <p:spPr/>
        <p:txBody>
          <a:bodyPr/>
          <a:lstStyle/>
          <a:p>
            <a:r>
              <a:rPr lang="en-US"/>
              <a:t>Population-Scale Microbiome Profiling</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pPr/>
              <a:t>29</a:t>
            </a:fld>
            <a:endParaRPr lang="en-US" altLang="en-US"/>
          </a:p>
        </p:txBody>
      </p:sp>
      <p:sp>
        <p:nvSpPr>
          <p:cNvPr id="5" name="Rectangle 4"/>
          <p:cNvSpPr/>
          <p:nvPr/>
        </p:nvSpPr>
        <p:spPr>
          <a:xfrm>
            <a:off x="1187624" y="6411278"/>
            <a:ext cx="6984776" cy="307777"/>
          </a:xfrm>
          <a:prstGeom prst="rect">
            <a:avLst/>
          </a:prstGeom>
        </p:spPr>
        <p:txBody>
          <a:bodyPr wrap="square">
            <a:spAutoFit/>
          </a:bodyPr>
          <a:lstStyle/>
          <a:p>
            <a:r>
              <a:rPr lang="en-US" sz="1400">
                <a:hlinkClick r:id="rId3"/>
              </a:rPr>
              <a:t>https://blog.wego.com/7-crowded-places-and-events-that-you-will-love/</a:t>
            </a:r>
            <a:r>
              <a:rPr lang="ar-SA" sz="1400"/>
              <a:t> </a:t>
            </a:r>
            <a:endParaRPr lang="en-US" sz="1400"/>
          </a:p>
        </p:txBody>
      </p:sp>
    </p:spTree>
    <p:extLst>
      <p:ext uri="{BB962C8B-B14F-4D97-AF65-F5344CB8AC3E}">
        <p14:creationId xmlns:p14="http://schemas.microsoft.com/office/powerpoint/2010/main" val="394433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b="1" dirty="0">
              <a:solidFill>
                <a:srgbClr val="0000FF"/>
              </a:solidFill>
            </a:endParaRPr>
          </a:p>
          <a:p>
            <a:r>
              <a:rPr lang="en-US" b="1" dirty="0">
                <a:solidFill>
                  <a:srgbClr val="0000FF"/>
                </a:solidFill>
              </a:rPr>
              <a:t>What is Genome Analysis?</a:t>
            </a:r>
          </a:p>
          <a:p>
            <a:endParaRPr lang="en-US" b="1" dirty="0">
              <a:solidFill>
                <a:srgbClr val="0000FF"/>
              </a:solidFill>
            </a:endParaRPr>
          </a:p>
          <a:p>
            <a:r>
              <a:rPr lang="en-US" dirty="0">
                <a:solidFill>
                  <a:schemeClr val="bg1">
                    <a:lumMod val="50000"/>
                  </a:schemeClr>
                </a:solidFill>
              </a:rPr>
              <a:t>What is Intelligent Genome Analysis?</a:t>
            </a:r>
          </a:p>
          <a:p>
            <a:endParaRPr lang="en-US" dirty="0">
              <a:solidFill>
                <a:schemeClr val="bg1">
                  <a:lumMod val="50000"/>
                </a:schemeClr>
              </a:solidFill>
            </a:endParaRPr>
          </a:p>
          <a:p>
            <a:r>
              <a:rPr lang="en-US" dirty="0">
                <a:solidFill>
                  <a:schemeClr val="bg1">
                    <a:lumMod val="50000"/>
                  </a:schemeClr>
                </a:solidFill>
              </a:rPr>
              <a:t>How we Analyze Genome?</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3</a:t>
            </a:fld>
            <a:endParaRPr lang="en-US" altLang="en-US"/>
          </a:p>
        </p:txBody>
      </p:sp>
    </p:spTree>
    <p:extLst>
      <p:ext uri="{BB962C8B-B14F-4D97-AF65-F5344CB8AC3E}">
        <p14:creationId xmlns:p14="http://schemas.microsoft.com/office/powerpoint/2010/main" val="411613782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35888" cy="1066800"/>
          </a:xfrm>
        </p:spPr>
        <p:txBody>
          <a:bodyPr/>
          <a:lstStyle/>
          <a:p>
            <a:r>
              <a:rPr lang="en-US" dirty="0"/>
              <a:t>City-Scale Microbiome Profiling</a:t>
            </a:r>
          </a:p>
        </p:txBody>
      </p:sp>
      <p:pic>
        <p:nvPicPr>
          <p:cNvPr id="5" name="Content Placeholder 4" descr="Screen Clipping"/>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634168" y="764704"/>
            <a:ext cx="7462718" cy="6096000"/>
          </a:xfrm>
        </p:spPr>
      </p:pic>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30</a:t>
            </a:fld>
            <a:endParaRPr lang="en-US" altLang="en-US">
              <a:solidFill>
                <a:prstClr val="black"/>
              </a:solidFill>
            </a:endParaRPr>
          </a:p>
        </p:txBody>
      </p:sp>
      <p:sp>
        <p:nvSpPr>
          <p:cNvPr id="10" name="Rectangle 9">
            <a:extLst>
              <a:ext uri="{FF2B5EF4-FFF2-40B4-BE49-F238E27FC236}">
                <a16:creationId xmlns:a16="http://schemas.microsoft.com/office/drawing/2014/main" id="{1DE7222A-951F-C048-84DD-9A1818D27B5A}"/>
              </a:ext>
            </a:extLst>
          </p:cNvPr>
          <p:cNvSpPr/>
          <p:nvPr/>
        </p:nvSpPr>
        <p:spPr>
          <a:xfrm>
            <a:off x="3635897" y="5556595"/>
            <a:ext cx="5184576" cy="830997"/>
          </a:xfrm>
          <a:prstGeom prst="rect">
            <a:avLst/>
          </a:prstGeom>
          <a:solidFill>
            <a:schemeClr val="bg1"/>
          </a:solidFill>
        </p:spPr>
        <p:txBody>
          <a:bodyPr wrap="square">
            <a:spAutoFit/>
          </a:bodyPr>
          <a:lstStyle/>
          <a:p>
            <a:r>
              <a:rPr lang="en-US" sz="1600" err="1"/>
              <a:t>Afshinnekoo</a:t>
            </a:r>
            <a:r>
              <a:rPr lang="en-US" sz="1600"/>
              <a:t>+, "</a:t>
            </a:r>
            <a:r>
              <a:rPr lang="en-US" sz="1600">
                <a:hlinkClick r:id="rId4"/>
              </a:rPr>
              <a:t>Geospatial Resolution of Human and Bacterial Diversity with City-Scale Metagenomics</a:t>
            </a:r>
            <a:r>
              <a:rPr lang="en-US" sz="1600"/>
              <a:t>", Cell Systems, 2015</a:t>
            </a:r>
          </a:p>
        </p:txBody>
      </p:sp>
    </p:spTree>
    <p:extLst>
      <p:ext uri="{BB962C8B-B14F-4D97-AF65-F5344CB8AC3E}">
        <p14:creationId xmlns:p14="http://schemas.microsoft.com/office/powerpoint/2010/main" val="390634479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20DED-F6D3-F641-9A93-DD66E64EE3A5}"/>
              </a:ext>
            </a:extLst>
          </p:cNvPr>
          <p:cNvSpPr>
            <a:spLocks noGrp="1"/>
          </p:cNvSpPr>
          <p:nvPr>
            <p:ph type="title"/>
          </p:nvPr>
        </p:nvSpPr>
        <p:spPr/>
        <p:txBody>
          <a:bodyPr/>
          <a:lstStyle/>
          <a:p>
            <a:r>
              <a:rPr lang="en-US" dirty="0"/>
              <a:t>Population-Scale Microbiome Profiling</a:t>
            </a:r>
            <a:br>
              <a:rPr lang="en-US" dirty="0"/>
            </a:br>
            <a:endParaRPr lang="en-US" dirty="0"/>
          </a:p>
        </p:txBody>
      </p:sp>
      <p:sp>
        <p:nvSpPr>
          <p:cNvPr id="4" name="Slide Number Placeholder 3">
            <a:extLst>
              <a:ext uri="{FF2B5EF4-FFF2-40B4-BE49-F238E27FC236}">
                <a16:creationId xmlns:a16="http://schemas.microsoft.com/office/drawing/2014/main" id="{81DBCEB9-FFF9-224F-915E-600E4C6F9645}"/>
              </a:ext>
            </a:extLst>
          </p:cNvPr>
          <p:cNvSpPr>
            <a:spLocks noGrp="1"/>
          </p:cNvSpPr>
          <p:nvPr>
            <p:ph type="sldNum" sz="quarter" idx="11"/>
          </p:nvPr>
        </p:nvSpPr>
        <p:spPr/>
        <p:txBody>
          <a:bodyPr/>
          <a:lstStyle/>
          <a:p>
            <a:fld id="{323594FA-E141-4234-AE05-360401972BE7}" type="slidenum">
              <a:rPr lang="en-US" altLang="en-US" smtClean="0"/>
              <a:pPr/>
              <a:t>31</a:t>
            </a:fld>
            <a:endParaRPr lang="en-US" altLang="en-US"/>
          </a:p>
        </p:txBody>
      </p:sp>
      <p:sp>
        <p:nvSpPr>
          <p:cNvPr id="5" name="Rectangle 1">
            <a:extLst>
              <a:ext uri="{FF2B5EF4-FFF2-40B4-BE49-F238E27FC236}">
                <a16:creationId xmlns:a16="http://schemas.microsoft.com/office/drawing/2014/main" id="{97622711-BCB7-704D-98C4-5B64E1CD3BC2}"/>
              </a:ext>
            </a:extLst>
          </p:cNvPr>
          <p:cNvSpPr>
            <a:spLocks noChangeArrowheads="1"/>
          </p:cNvSpPr>
          <p:nvPr/>
        </p:nvSpPr>
        <p:spPr bwMode="auto">
          <a:xfrm>
            <a:off x="767690" y="6093296"/>
            <a:ext cx="7608621" cy="2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dirty="0" err="1">
                <a:ln>
                  <a:noFill/>
                </a:ln>
                <a:solidFill>
                  <a:srgbClr val="000000"/>
                </a:solidFill>
                <a:effectLst/>
                <a:latin typeface="Arial" panose="020B0604020202020204" pitchFamily="34" charset="0"/>
                <a:cs typeface="Arial" panose="020B0604020202020204" pitchFamily="34" charset="0"/>
              </a:rPr>
              <a:t>Danko</a:t>
            </a:r>
            <a:r>
              <a:rPr kumimoji="0" lang="en-US" altLang="en-US" sz="13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 "</a:t>
            </a:r>
            <a:r>
              <a:rPr kumimoji="0" lang="en-US" altLang="en-US" sz="1300" b="0" i="0" u="sng" strike="noStrike" cap="none" normalizeH="0" baseline="0" dirty="0">
                <a:ln>
                  <a:noFill/>
                </a:ln>
                <a:solidFill>
                  <a:srgbClr val="0000FF"/>
                </a:solidFill>
                <a:effectLst/>
                <a:latin typeface="Arial" panose="020B0604020202020204" pitchFamily="34" charset="0"/>
                <a:cs typeface="Arial" panose="020B0604020202020204" pitchFamily="34" charset="0"/>
                <a:hlinkClick r:id="rId2"/>
              </a:rPr>
              <a:t>A global metagenomic map of urban microbiomes and antimicrobial resistance</a:t>
            </a:r>
            <a:r>
              <a:rPr kumimoji="0" lang="en-US" altLang="en-US" sz="13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 Cell, 2021</a:t>
            </a:r>
            <a:endParaRPr kumimoji="0" lang="en-US" altLang="en-US" sz="900" b="0" i="0" u="none" strike="noStrike" cap="none" normalizeH="0" baseline="0" dirty="0">
              <a:ln>
                <a:noFill/>
              </a:ln>
              <a:solidFill>
                <a:schemeClr val="tx1"/>
              </a:solidFill>
              <a:effectLst/>
            </a:endParaRPr>
          </a:p>
        </p:txBody>
      </p:sp>
      <p:pic>
        <p:nvPicPr>
          <p:cNvPr id="225282" name="Picture 2" descr="https://lh4.googleusercontent.com/N9NU3IQNHo2rw74hmdPaZ9mFBU4cR65A_eI2nxHmkWND8LVc0BjWYLdx_EZ4B31Gxl1jMGbw6QWZ4jAvsC6x62i9bf_wMuCaLrIT3lkHQPbNulXPQT6EP1QdpgTXypEI-zAu7au4AAU=s0">
            <a:extLst>
              <a:ext uri="{FF2B5EF4-FFF2-40B4-BE49-F238E27FC236}">
                <a16:creationId xmlns:a16="http://schemas.microsoft.com/office/drawing/2014/main" id="{8600C3F7-5C5D-8E4A-A225-F4D9A80897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505"/>
          <a:stretch/>
        </p:blipFill>
        <p:spPr bwMode="auto">
          <a:xfrm>
            <a:off x="339688" y="980729"/>
            <a:ext cx="5528456" cy="2160240"/>
          </a:xfrm>
          <a:prstGeom prst="rect">
            <a:avLst/>
          </a:prstGeom>
          <a:noFill/>
          <a:extLst>
            <a:ext uri="{909E8E84-426E-40DD-AFC4-6F175D3DCCD1}">
              <a14:hiddenFill xmlns:a14="http://schemas.microsoft.com/office/drawing/2010/main">
                <a:solidFill>
                  <a:srgbClr val="FFFFFF"/>
                </a:solidFill>
              </a14:hiddenFill>
            </a:ext>
          </a:extLst>
        </p:spPr>
      </p:pic>
      <p:pic>
        <p:nvPicPr>
          <p:cNvPr id="225283" name="Picture 3" descr="https://lh4.googleusercontent.com/oRPgtX79ddWwjz2atfwfwxBbJA8RL6QfRsoZleamnfZCsGFUTMMmRFOK1KeKl7iCbS64qi9rdko-SpFQcZR5YKcNhnQbiEkTsdq3ml8hxAIB40sk8PxNydTt7ayZdiYNhpSbndDQCAg=s0">
            <a:extLst>
              <a:ext uri="{FF2B5EF4-FFF2-40B4-BE49-F238E27FC236}">
                <a16:creationId xmlns:a16="http://schemas.microsoft.com/office/drawing/2014/main" id="{ADFD7E79-8813-C941-926F-4D3F107224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3140968"/>
            <a:ext cx="4853835" cy="2991991"/>
          </a:xfrm>
          <a:prstGeom prst="rect">
            <a:avLst/>
          </a:prstGeom>
          <a:noFill/>
          <a:extLst>
            <a:ext uri="{909E8E84-426E-40DD-AFC4-6F175D3DCCD1}">
              <a14:hiddenFill xmlns:a14="http://schemas.microsoft.com/office/drawing/2010/main">
                <a:solidFill>
                  <a:srgbClr val="FFFFFF"/>
                </a:solidFill>
              </a14:hiddenFill>
            </a:ext>
          </a:extLst>
        </p:spPr>
      </p:pic>
      <p:pic>
        <p:nvPicPr>
          <p:cNvPr id="225284" name="Picture 4" descr="https://lh5.googleusercontent.com/42eESEC0d8xF7X3-6S34tR_mXiAjMkUdeiNKAG2__x6Fp3t7-yp7E7c4ZHxcD0YVMoWvhG3r00JQyb7iXKoCPfw4dVLJcQh9ud7NJ34M6yrzFa3vtanSywqSdNP5Dt0nQ4Hgdnrdoyc=s0">
            <a:extLst>
              <a:ext uri="{FF2B5EF4-FFF2-40B4-BE49-F238E27FC236}">
                <a16:creationId xmlns:a16="http://schemas.microsoft.com/office/drawing/2014/main" id="{A04FBC75-299F-D249-BB4F-B82183C1E97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639" y="2036170"/>
            <a:ext cx="3094286" cy="3094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725836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Plague in New York Subway System?</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32</a:t>
            </a:fld>
            <a:endParaRPr lang="en-US" altLang="en-US">
              <a:solidFill>
                <a:prstClr val="black"/>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8025" y="1085002"/>
            <a:ext cx="8438349" cy="4062909"/>
          </a:xfrm>
          <a:prstGeom prst="rect">
            <a:avLst/>
          </a:prstGeom>
        </p:spPr>
      </p:pic>
      <p:sp>
        <p:nvSpPr>
          <p:cNvPr id="17" name="Rectangle 16"/>
          <p:cNvSpPr/>
          <p:nvPr/>
        </p:nvSpPr>
        <p:spPr>
          <a:xfrm>
            <a:off x="3693060" y="4071866"/>
            <a:ext cx="4623356"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21278" y="4405581"/>
            <a:ext cx="5746865"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06" name="Picture 2" descr="Harvard Health Publishing Logo"/>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26284" y="1215534"/>
            <a:ext cx="3035311" cy="720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401084"/>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Plague in New York Subway System?</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33</a:t>
            </a:fld>
            <a:endParaRPr lang="en-US" altLang="en-US">
              <a:solidFill>
                <a:prstClr val="black"/>
              </a:solidFill>
            </a:endParaRPr>
          </a:p>
        </p:txBody>
      </p:sp>
      <p:pic>
        <p:nvPicPr>
          <p:cNvPr id="14" name="Picture 1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8025" y="1085002"/>
            <a:ext cx="8438349" cy="4062909"/>
          </a:xfrm>
          <a:prstGeom prst="rect">
            <a:avLst/>
          </a:prstGeom>
        </p:spPr>
      </p:pic>
      <p:sp>
        <p:nvSpPr>
          <p:cNvPr id="17" name="Rectangle 16"/>
          <p:cNvSpPr/>
          <p:nvPr/>
        </p:nvSpPr>
        <p:spPr>
          <a:xfrm>
            <a:off x="3693060" y="4071866"/>
            <a:ext cx="4623356"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21278" y="4405581"/>
            <a:ext cx="5746865" cy="292536"/>
          </a:xfrm>
          <a:prstGeom prst="rect">
            <a:avLst/>
          </a:prstGeom>
          <a:solidFill>
            <a:srgbClr val="FFFF00">
              <a:alpha val="2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8306" name="Picture 2" descr="Harvard Health Publishing Logo"/>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26284" y="1215534"/>
            <a:ext cx="3035311" cy="72099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5CBEF0B7-16ED-5E4E-80FB-CE8A4A458196}"/>
              </a:ext>
            </a:extLst>
          </p:cNvPr>
          <p:cNvSpPr/>
          <p:nvPr/>
        </p:nvSpPr>
        <p:spPr>
          <a:xfrm>
            <a:off x="404586" y="5713556"/>
            <a:ext cx="8334829" cy="646331"/>
          </a:xfrm>
          <a:prstGeom prst="rect">
            <a:avLst/>
          </a:prstGeom>
        </p:spPr>
        <p:txBody>
          <a:bodyPr wrap="square">
            <a:spAutoFit/>
          </a:bodyPr>
          <a:lstStyle/>
          <a:p>
            <a:pPr algn="ctr"/>
            <a:r>
              <a:rPr lang="en-US">
                <a:solidFill>
                  <a:srgbClr val="FF0000"/>
                </a:solidFill>
              </a:rPr>
              <a:t>The findings of Yersinia </a:t>
            </a:r>
            <a:r>
              <a:rPr lang="en-US" err="1">
                <a:solidFill>
                  <a:srgbClr val="FF0000"/>
                </a:solidFill>
              </a:rPr>
              <a:t>Pestis</a:t>
            </a:r>
            <a:r>
              <a:rPr lang="en-US">
                <a:solidFill>
                  <a:srgbClr val="FF0000"/>
                </a:solidFill>
              </a:rPr>
              <a:t> in the subway received wide coverage in the lay press, causing some alarm among New York residents</a:t>
            </a:r>
          </a:p>
        </p:txBody>
      </p:sp>
      <p:grpSp>
        <p:nvGrpSpPr>
          <p:cNvPr id="9" name="Group 8">
            <a:extLst>
              <a:ext uri="{FF2B5EF4-FFF2-40B4-BE49-F238E27FC236}">
                <a16:creationId xmlns:a16="http://schemas.microsoft.com/office/drawing/2014/main" id="{0277B1E2-FB2C-1E4F-A688-E865E4A5F51B}"/>
              </a:ext>
            </a:extLst>
          </p:cNvPr>
          <p:cNvGrpSpPr/>
          <p:nvPr/>
        </p:nvGrpSpPr>
        <p:grpSpPr>
          <a:xfrm>
            <a:off x="2698851" y="1055579"/>
            <a:ext cx="5429775" cy="4746011"/>
            <a:chOff x="1892682" y="988606"/>
            <a:chExt cx="5429775" cy="4746011"/>
          </a:xfrm>
        </p:grpSpPr>
        <p:grpSp>
          <p:nvGrpSpPr>
            <p:cNvPr id="10" name="Group 9">
              <a:extLst>
                <a:ext uri="{FF2B5EF4-FFF2-40B4-BE49-F238E27FC236}">
                  <a16:creationId xmlns:a16="http://schemas.microsoft.com/office/drawing/2014/main" id="{EA10D1A5-642B-024E-AB8B-0A5588AA9DCD}"/>
                </a:ext>
              </a:extLst>
            </p:cNvPr>
            <p:cNvGrpSpPr/>
            <p:nvPr/>
          </p:nvGrpSpPr>
          <p:grpSpPr>
            <a:xfrm>
              <a:off x="1892682" y="988606"/>
              <a:ext cx="5429775" cy="4338861"/>
              <a:chOff x="2304141" y="2906235"/>
              <a:chExt cx="3701144" cy="2957535"/>
            </a:xfrm>
          </p:grpSpPr>
          <p:pic>
            <p:nvPicPr>
              <p:cNvPr id="12" name="Picture 11">
                <a:extLst>
                  <a:ext uri="{FF2B5EF4-FFF2-40B4-BE49-F238E27FC236}">
                    <a16:creationId xmlns:a16="http://schemas.microsoft.com/office/drawing/2014/main" id="{A68E9733-FCBD-684C-A0EB-169F8B589E5D}"/>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304141" y="2906235"/>
                <a:ext cx="3701144" cy="254000"/>
              </a:xfrm>
              <a:prstGeom prst="rect">
                <a:avLst/>
              </a:prstGeom>
            </p:spPr>
          </p:pic>
          <p:pic>
            <p:nvPicPr>
              <p:cNvPr id="13" name="Picture 12">
                <a:extLst>
                  <a:ext uri="{FF2B5EF4-FFF2-40B4-BE49-F238E27FC236}">
                    <a16:creationId xmlns:a16="http://schemas.microsoft.com/office/drawing/2014/main" id="{477E89E7-FAAA-0641-9057-EED2248BA75A}"/>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304141" y="3113313"/>
                <a:ext cx="3701144" cy="2750457"/>
              </a:xfrm>
              <a:prstGeom prst="rect">
                <a:avLst/>
              </a:prstGeom>
            </p:spPr>
          </p:pic>
        </p:grpSp>
        <p:sp>
          <p:nvSpPr>
            <p:cNvPr id="11" name="Rectangle 10">
              <a:extLst>
                <a:ext uri="{FF2B5EF4-FFF2-40B4-BE49-F238E27FC236}">
                  <a16:creationId xmlns:a16="http://schemas.microsoft.com/office/drawing/2014/main" id="{F7AB94F3-E362-B141-AA95-2121EAC2803B}"/>
                </a:ext>
              </a:extLst>
            </p:cNvPr>
            <p:cNvSpPr/>
            <p:nvPr/>
          </p:nvSpPr>
          <p:spPr>
            <a:xfrm>
              <a:off x="2750457" y="5303730"/>
              <a:ext cx="4572000" cy="430887"/>
            </a:xfrm>
            <a:prstGeom prst="rect">
              <a:avLst/>
            </a:prstGeom>
            <a:solidFill>
              <a:schemeClr val="bg1"/>
            </a:solidFill>
          </p:spPr>
          <p:txBody>
            <a:bodyPr>
              <a:spAutoFit/>
            </a:bodyPr>
            <a:lstStyle/>
            <a:p>
              <a:r>
                <a:rPr lang="en-US" sz="1100" dirty="0">
                  <a:hlinkClick r:id="rId7"/>
                </a:rPr>
                <a:t>https://www.nytimes.com/2015/02/07/nyregion/bubonic-plague-in-the-subway-system-dont-worry-about-it.html</a:t>
              </a:r>
              <a:r>
                <a:rPr lang="en-US" sz="1100" dirty="0"/>
                <a:t> </a:t>
              </a:r>
            </a:p>
          </p:txBody>
        </p:sp>
      </p:grpSp>
    </p:spTree>
    <p:extLst>
      <p:ext uri="{BB962C8B-B14F-4D97-AF65-F5344CB8AC3E}">
        <p14:creationId xmlns:p14="http://schemas.microsoft.com/office/powerpoint/2010/main" val="360791298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Failure of Bioinformatics</a:t>
            </a:r>
          </a:p>
        </p:txBody>
      </p:sp>
      <p:sp>
        <p:nvSpPr>
          <p:cNvPr id="4" name="Slide Number Placeholder 3"/>
          <p:cNvSpPr>
            <a:spLocks noGrp="1"/>
          </p:cNvSpPr>
          <p:nvPr>
            <p:ph type="sldNum" sz="quarter" idx="11"/>
          </p:nvPr>
        </p:nvSpPr>
        <p:spPr/>
        <p:txBody>
          <a:bodyPr/>
          <a:lstStyle/>
          <a:p>
            <a:fld id="{323594FA-E141-4234-AE05-360401972BE7}" type="slidenum">
              <a:rPr lang="en-US" altLang="en-US" smtClean="0">
                <a:solidFill>
                  <a:prstClr val="black"/>
                </a:solidFill>
              </a:rPr>
              <a:pPr/>
              <a:t>34</a:t>
            </a:fld>
            <a:endParaRPr lang="en-US" altLang="en-US">
              <a:solidFill>
                <a:prstClr val="black"/>
              </a:solidFill>
            </a:endParaRPr>
          </a:p>
        </p:txBody>
      </p:sp>
      <p:pic>
        <p:nvPicPr>
          <p:cNvPr id="98308" name="Picture 4" descr="https://media.springernature.com/w200/nature-static/assets/v1/image-assets/nbt-v35-n5.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9157" y="956129"/>
            <a:ext cx="3262086" cy="419178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a:xfrm>
            <a:off x="264692" y="5225187"/>
            <a:ext cx="6106159" cy="1169551"/>
          </a:xfrm>
          <a:prstGeom prst="rect">
            <a:avLst/>
          </a:prstGeom>
        </p:spPr>
        <p:txBody>
          <a:bodyPr wrap="none">
            <a:spAutoFit/>
          </a:bodyPr>
          <a:lstStyle/>
          <a:p>
            <a:r>
              <a:rPr lang="en-US"/>
              <a:t>Living in a microbial world</a:t>
            </a:r>
          </a:p>
          <a:p>
            <a:r>
              <a:rPr lang="en-US">
                <a:hlinkClick r:id="rId3"/>
              </a:rPr>
              <a:t>Charles Schmidt</a:t>
            </a:r>
            <a:r>
              <a:rPr lang="en-US"/>
              <a:t> </a:t>
            </a:r>
          </a:p>
          <a:p>
            <a:r>
              <a:rPr lang="en-US" i="1"/>
              <a:t>Nature Biotechnology</a:t>
            </a:r>
            <a:r>
              <a:rPr lang="en-US"/>
              <a:t>,</a:t>
            </a:r>
            <a:r>
              <a:rPr lang="en-US" i="1"/>
              <a:t> </a:t>
            </a:r>
            <a:r>
              <a:rPr lang="en-US" b="1"/>
              <a:t>volume 35</a:t>
            </a:r>
            <a:r>
              <a:rPr lang="en-US"/>
              <a:t>, pages401–403 (2017)</a:t>
            </a:r>
          </a:p>
          <a:p>
            <a:r>
              <a:rPr lang="en-US" sz="1600">
                <a:hlinkClick r:id="rId4"/>
              </a:rPr>
              <a:t>https://www.nature.com/articles/nbt.3868</a:t>
            </a:r>
            <a:endParaRPr lang="en-US" sz="1600"/>
          </a:p>
        </p:txBody>
      </p:sp>
      <p:pic>
        <p:nvPicPr>
          <p:cNvPr id="20" name="Picture 19"/>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802977" y="2466027"/>
            <a:ext cx="7087023" cy="1503308"/>
          </a:xfrm>
          <a:prstGeom prst="rect">
            <a:avLst/>
          </a:prstGeom>
        </p:spPr>
      </p:pic>
    </p:spTree>
    <p:extLst>
      <p:ext uri="{BB962C8B-B14F-4D97-AF65-F5344CB8AC3E}">
        <p14:creationId xmlns:p14="http://schemas.microsoft.com/office/powerpoint/2010/main" val="332481998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0A19C-4EC5-394B-B1CC-E671F824A0F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7A95579-9B31-2B41-84A3-486A164C5A3E}"/>
              </a:ext>
            </a:extLst>
          </p:cNvPr>
          <p:cNvSpPr>
            <a:spLocks noGrp="1"/>
          </p:cNvSpPr>
          <p:nvPr>
            <p:ph idx="1"/>
          </p:nvPr>
        </p:nvSpPr>
        <p:spPr/>
        <p:txBody>
          <a:bodyPr/>
          <a:lstStyle/>
          <a:p>
            <a:pPr marL="0" indent="0" algn="ctr">
              <a:buNone/>
            </a:pPr>
            <a:endParaRPr lang="en-US" sz="3600"/>
          </a:p>
          <a:p>
            <a:pPr marL="0" indent="0" algn="ctr">
              <a:buNone/>
            </a:pPr>
            <a:endParaRPr lang="en-US" sz="3600"/>
          </a:p>
          <a:p>
            <a:pPr marL="0" indent="0" algn="ctr">
              <a:lnSpc>
                <a:spcPct val="150000"/>
              </a:lnSpc>
              <a:buNone/>
            </a:pPr>
            <a:r>
              <a:rPr lang="en-US" sz="3600"/>
              <a:t>There is a critical need for </a:t>
            </a:r>
            <a:r>
              <a:rPr lang="en-US" sz="3600" b="1">
                <a:solidFill>
                  <a:srgbClr val="FF0000"/>
                </a:solidFill>
              </a:rPr>
              <a:t>fast</a:t>
            </a:r>
            <a:r>
              <a:rPr lang="en-US" sz="3600"/>
              <a:t> and </a:t>
            </a:r>
            <a:r>
              <a:rPr lang="en-US" sz="3600" b="1">
                <a:solidFill>
                  <a:srgbClr val="FF0000"/>
                </a:solidFill>
              </a:rPr>
              <a:t>accurate</a:t>
            </a:r>
            <a:r>
              <a:rPr lang="en-US" sz="3600"/>
              <a:t> genome analysis.</a:t>
            </a:r>
          </a:p>
        </p:txBody>
      </p:sp>
      <p:sp>
        <p:nvSpPr>
          <p:cNvPr id="4" name="Slide Number Placeholder 3">
            <a:extLst>
              <a:ext uri="{FF2B5EF4-FFF2-40B4-BE49-F238E27FC236}">
                <a16:creationId xmlns:a16="http://schemas.microsoft.com/office/drawing/2014/main" id="{5ED7E575-79BA-6E43-A41A-C75FC8EB6371}"/>
              </a:ext>
            </a:extLst>
          </p:cNvPr>
          <p:cNvSpPr>
            <a:spLocks noGrp="1"/>
          </p:cNvSpPr>
          <p:nvPr>
            <p:ph type="sldNum" sz="quarter" idx="11"/>
          </p:nvPr>
        </p:nvSpPr>
        <p:spPr/>
        <p:txBody>
          <a:bodyPr/>
          <a:lstStyle/>
          <a:p>
            <a:fld id="{323594FA-E141-4234-AE05-360401972BE7}" type="slidenum">
              <a:rPr lang="en-US" altLang="en-US" smtClean="0"/>
              <a:pPr/>
              <a:t>35</a:t>
            </a:fld>
            <a:endParaRPr lang="en-US" altLang="en-US"/>
          </a:p>
        </p:txBody>
      </p:sp>
    </p:spTree>
    <p:extLst>
      <p:ext uri="{BB962C8B-B14F-4D97-AF65-F5344CB8AC3E}">
        <p14:creationId xmlns:p14="http://schemas.microsoft.com/office/powerpoint/2010/main" val="198995121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4FB50-7F67-1E4E-ABB7-2B83864621E6}"/>
              </a:ext>
            </a:extLst>
          </p:cNvPr>
          <p:cNvSpPr>
            <a:spLocks noGrp="1"/>
          </p:cNvSpPr>
          <p:nvPr>
            <p:ph type="title"/>
          </p:nvPr>
        </p:nvSpPr>
        <p:spPr/>
        <p:txBody>
          <a:bodyPr/>
          <a:lstStyle/>
          <a:p>
            <a:r>
              <a:rPr lang="en-US" dirty="0"/>
              <a:t>Achieving Intelligent Genome Analysis?</a:t>
            </a:r>
          </a:p>
        </p:txBody>
      </p:sp>
      <p:sp>
        <p:nvSpPr>
          <p:cNvPr id="3" name="Content Placeholder 2">
            <a:extLst>
              <a:ext uri="{FF2B5EF4-FFF2-40B4-BE49-F238E27FC236}">
                <a16:creationId xmlns:a16="http://schemas.microsoft.com/office/drawing/2014/main" id="{E5B27D61-E101-B247-A99C-646B0DF49C5E}"/>
              </a:ext>
            </a:extLst>
          </p:cNvPr>
          <p:cNvSpPr>
            <a:spLocks noGrp="1"/>
          </p:cNvSpPr>
          <p:nvPr>
            <p:ph idx="1"/>
          </p:nvPr>
        </p:nvSpPr>
        <p:spPr>
          <a:xfrm>
            <a:off x="24036" y="908720"/>
            <a:ext cx="9095928" cy="5339680"/>
          </a:xfrm>
        </p:spPr>
        <p:txBody>
          <a:bodyPr/>
          <a:lstStyle/>
          <a:p>
            <a:endParaRPr lang="en-US">
              <a:solidFill>
                <a:srgbClr val="0000FF"/>
              </a:solidFill>
            </a:endParaRPr>
          </a:p>
          <a:p>
            <a:pPr marL="0" indent="0" algn="ctr">
              <a:lnSpc>
                <a:spcPct val="150000"/>
              </a:lnSpc>
              <a:buNone/>
            </a:pPr>
            <a:r>
              <a:rPr lang="en-US" sz="4000">
                <a:solidFill>
                  <a:srgbClr val="FF0000"/>
                </a:solidFill>
              </a:rPr>
              <a:t>How and where to enable</a:t>
            </a:r>
          </a:p>
          <a:p>
            <a:pPr marL="0" indent="0" algn="ctr">
              <a:lnSpc>
                <a:spcPct val="150000"/>
              </a:lnSpc>
              <a:buNone/>
            </a:pPr>
            <a:r>
              <a:rPr lang="en-US" sz="4000">
                <a:solidFill>
                  <a:srgbClr val="0000FF"/>
                </a:solidFill>
              </a:rPr>
              <a:t>fast, accurate, cheap, </a:t>
            </a:r>
          </a:p>
          <a:p>
            <a:pPr marL="0" indent="0" algn="ctr">
              <a:lnSpc>
                <a:spcPct val="150000"/>
              </a:lnSpc>
              <a:buNone/>
            </a:pPr>
            <a:r>
              <a:rPr lang="en-US" sz="4000">
                <a:solidFill>
                  <a:srgbClr val="0000FF"/>
                </a:solidFill>
              </a:rPr>
              <a:t>privacy-preserving, and exabyte scale analysis of genomic data?</a:t>
            </a:r>
          </a:p>
          <a:p>
            <a:endParaRPr lang="en-US">
              <a:solidFill>
                <a:srgbClr val="0000FF"/>
              </a:solidFill>
            </a:endParaRPr>
          </a:p>
        </p:txBody>
      </p:sp>
      <p:sp>
        <p:nvSpPr>
          <p:cNvPr id="4" name="Slide Number Placeholder 3">
            <a:extLst>
              <a:ext uri="{FF2B5EF4-FFF2-40B4-BE49-F238E27FC236}">
                <a16:creationId xmlns:a16="http://schemas.microsoft.com/office/drawing/2014/main" id="{A29A5FD5-D121-B048-A11C-F4D778CD1280}"/>
              </a:ext>
            </a:extLst>
          </p:cNvPr>
          <p:cNvSpPr>
            <a:spLocks noGrp="1"/>
          </p:cNvSpPr>
          <p:nvPr>
            <p:ph type="sldNum" sz="quarter" idx="11"/>
          </p:nvPr>
        </p:nvSpPr>
        <p:spPr/>
        <p:txBody>
          <a:bodyPr/>
          <a:lstStyle/>
          <a:p>
            <a:fld id="{323594FA-E141-4234-AE05-360401972BE7}" type="slidenum">
              <a:rPr lang="en-US" altLang="en-US" smtClean="0"/>
              <a:pPr/>
              <a:t>36</a:t>
            </a:fld>
            <a:endParaRPr lang="en-US" altLang="en-US"/>
          </a:p>
        </p:txBody>
      </p:sp>
    </p:spTree>
    <p:extLst>
      <p:ext uri="{BB962C8B-B14F-4D97-AF65-F5344CB8AC3E}">
        <p14:creationId xmlns:p14="http://schemas.microsoft.com/office/powerpoint/2010/main" val="206522382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a:t>Agenda for Today</a:t>
            </a:r>
          </a:p>
        </p:txBody>
      </p:sp>
      <p:sp>
        <p:nvSpPr>
          <p:cNvPr id="3" name="Content Placeholder 2">
            <a:extLst>
              <a:ext uri="{FF2B5EF4-FFF2-40B4-BE49-F238E27FC236}">
                <a16:creationId xmlns:a16="http://schemas.microsoft.com/office/drawing/2014/main" id="{AFB9DA22-BE61-2446-87AE-83F927ADF074}"/>
              </a:ext>
            </a:extLst>
          </p:cNvPr>
          <p:cNvSpPr>
            <a:spLocks noGrp="1"/>
          </p:cNvSpPr>
          <p:nvPr>
            <p:ph idx="1"/>
          </p:nvPr>
        </p:nvSpPr>
        <p:spPr>
          <a:xfrm>
            <a:off x="228600" y="897632"/>
            <a:ext cx="8610600" cy="5123656"/>
          </a:xfrm>
        </p:spPr>
        <p:txBody>
          <a:bodyPr/>
          <a:lstStyle/>
          <a:p>
            <a:endParaRPr lang="en-US" dirty="0">
              <a:solidFill>
                <a:schemeClr val="bg1">
                  <a:lumMod val="50000"/>
                </a:schemeClr>
              </a:solidFill>
            </a:endParaRPr>
          </a:p>
          <a:p>
            <a:r>
              <a:rPr lang="en-US" dirty="0">
                <a:solidFill>
                  <a:schemeClr val="bg1">
                    <a:lumMod val="50000"/>
                  </a:schemeClr>
                </a:solidFill>
              </a:rPr>
              <a:t>What is Genome Analysis?</a:t>
            </a:r>
          </a:p>
          <a:p>
            <a:endParaRPr lang="en-US" dirty="0">
              <a:solidFill>
                <a:schemeClr val="bg1">
                  <a:lumMod val="50000"/>
                </a:schemeClr>
              </a:solidFill>
            </a:endParaRPr>
          </a:p>
          <a:p>
            <a:r>
              <a:rPr lang="en-US" dirty="0">
                <a:solidFill>
                  <a:schemeClr val="bg1">
                    <a:lumMod val="50000"/>
                  </a:schemeClr>
                </a:solidFill>
              </a:rPr>
              <a:t>What is Intelligent Genome Analysis?</a:t>
            </a:r>
          </a:p>
          <a:p>
            <a:endParaRPr lang="en-US" dirty="0">
              <a:solidFill>
                <a:schemeClr val="bg1">
                  <a:lumMod val="50000"/>
                </a:schemeClr>
              </a:solidFill>
            </a:endParaRPr>
          </a:p>
          <a:p>
            <a:r>
              <a:rPr lang="en-US" b="1" dirty="0">
                <a:solidFill>
                  <a:srgbClr val="0000FF"/>
                </a:solidFill>
              </a:rPr>
              <a:t>How we Analyze Genome?</a:t>
            </a:r>
            <a:endParaRPr lang="en-US" dirty="0">
              <a:solidFill>
                <a:schemeClr val="bg1">
                  <a:lumMod val="50000"/>
                </a:schemeClr>
              </a:solidFill>
            </a:endParaRP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fld id="{323594FA-E141-4234-AE05-360401972BE7}" type="slidenum">
              <a:rPr lang="en-US" altLang="en-US" smtClean="0"/>
              <a:pPr/>
              <a:t>37</a:t>
            </a:fld>
            <a:endParaRPr lang="en-US" altLang="en-US"/>
          </a:p>
        </p:txBody>
      </p:sp>
    </p:spTree>
    <p:extLst>
      <p:ext uri="{BB962C8B-B14F-4D97-AF65-F5344CB8AC3E}">
        <p14:creationId xmlns:p14="http://schemas.microsoft.com/office/powerpoint/2010/main" val="61125696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Genome Analysis</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38</a:t>
            </a:fld>
            <a:endParaRPr lang="en-US" altLang="en-US">
              <a:solidFill>
                <a:srgbClr val="000000"/>
              </a:solidFill>
            </a:endParaRPr>
          </a:p>
        </p:txBody>
      </p:sp>
      <p:pic>
        <p:nvPicPr>
          <p:cNvPr id="93198" name="Picture 14" descr="Image result for blood sample"/>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3347864" y="994773"/>
            <a:ext cx="3762447" cy="165618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134559"/>
            <a:ext cx="9144000" cy="2246769"/>
          </a:xfrm>
          <a:prstGeom prst="rect">
            <a:avLst/>
          </a:prstGeom>
        </p:spPr>
        <p:txBody>
          <a:bodyPr wrap="square">
            <a:spAutoFit/>
          </a:bodyPr>
          <a:lstStyle/>
          <a:p>
            <a:pPr algn="ctr"/>
            <a:r>
              <a:rPr lang="en-US" sz="1400">
                <a:solidFill>
                  <a:srgbClr val="5F5F5F"/>
                </a:solidFill>
                <a:latin typeface="Calibri" panose="020F0502020204030204" pitchFamily="34" charset="0"/>
                <a:cs typeface="Calibri" panose="020F0502020204030204" pitchFamily="34" charset="0"/>
              </a:rPr>
              <a:t>&gt;CCTCCTCAGTGCCACCCAGCCCACTGGCAGCTCCCAAACAGGCTCTTATTAAAACACCCTGTTCCCTGCCCCTTGGAGTGAGGTGTCAAGGACCTAAACTAAAAAAAAAAAAAGAAAAAGAAAAGAAAAAGAATTTAAAATTTAAGTAATTCTTTGAAAAAAACTAATTTCTAAGCTTCTTCATGTCAAGGACCTAATGTGCTAAACAGCACTTTTTTGACCATTATTTTGGATCTGAAAGAAATCAAGAATAAATGAAGGACTTGATACATTGGAAGAGGAGAGTCAAGGACCTACAGAAAAAAAAAAAAAAGAAAAAGAAAAGAAAAAGA</a:t>
            </a:r>
            <a:r>
              <a:rPr lang="en-US" sz="1400" b="1">
                <a:solidFill>
                  <a:srgbClr val="FF0000"/>
                </a:solidFill>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TTTAAAATTTAAGTAATTCTTTGAAAAAAACTAATTTCTAAGCTTCTT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a:t>
            </a:r>
            <a:r>
              <a:rPr lang="en-US" sz="1400">
                <a:solidFill>
                  <a:srgbClr val="5F5F5F"/>
                </a:solidFill>
                <a:latin typeface="Calibri" panose="020F0502020204030204" pitchFamily="34" charset="0"/>
                <a:cs typeface="Calibri" panose="020F0502020204030204" pitchFamily="34" charset="0"/>
              </a:rPr>
              <a:t>ATGTCAAGGACCTAATGTCTGTGTTGCAGGTCTTCTTGCATTTCCCTGTCAAAAGAAAAAGAATTTAAAATTTAAGTAATTCTTTGAAAAAAACTAATTTCTAAGCTTCTTCATGTCAAGGACCTAATGTCAGGCCAAGAGTTGCAAAAAAAAAAAAAGAAAAAGAAAAGAAAAAGAATTTAAAATTTA</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GTAATTCTTTGAAAAAAACTAATTTCTAAGCTTCTTCATGTCAAGGACCTAATGTAGCCAGAATGGTTGTGGGATGGGAGCCTCTGTGGACCGACCAGGTAGCTCTCTTTTCCACACTGTAGTCTCAAAGCTTCTTCATGTGGTTTCTCTGAGTGAAAAAAAAAAAAAGAAAAAGAAAAGAAAAAGAATTTAAAATTTAAGTAATTCTTTGAAAAAAACTAATTTCTAAGCTT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a:t>
            </a:r>
            <a:r>
              <a:rPr lang="en-US" sz="1400">
                <a:solidFill>
                  <a:srgbClr val="5F5F5F"/>
                </a:solidFill>
                <a:latin typeface="Calibri" panose="020F0502020204030204" pitchFamily="34" charset="0"/>
                <a:cs typeface="Calibri" panose="020F0502020204030204" pitchFamily="34" charset="0"/>
              </a:rPr>
              <a:t>TTCATGTCAAGGACCTAATGTAGCTATACTGAACGTTATCTAGGGGAAAGATTGAAGGGGAGCTCTAAGGTCAACACACCACCACTTCCCAGAAAGCTTCTTCA……</a:t>
            </a:r>
          </a:p>
        </p:txBody>
      </p:sp>
      <p:sp>
        <p:nvSpPr>
          <p:cNvPr id="11" name="Rectangle 10"/>
          <p:cNvSpPr/>
          <p:nvPr/>
        </p:nvSpPr>
        <p:spPr>
          <a:xfrm>
            <a:off x="2267744" y="2955723"/>
            <a:ext cx="4680520" cy="954107"/>
          </a:xfrm>
          <a:prstGeom prst="rect">
            <a:avLst/>
          </a:prstGeom>
        </p:spPr>
        <p:txBody>
          <a:bodyPr wrap="square">
            <a:spAutoFit/>
          </a:bodyPr>
          <a:lstStyle/>
          <a:p>
            <a:pPr marL="0" lvl="1"/>
            <a:r>
              <a:rPr lang="en-US" sz="2800">
                <a:solidFill>
                  <a:srgbClr val="0000FF"/>
                </a:solidFill>
              </a:rPr>
              <a:t>machine can read the </a:t>
            </a:r>
            <a:r>
              <a:rPr lang="en-US" sz="2800" b="1" i="1">
                <a:solidFill>
                  <a:srgbClr val="0000FF"/>
                </a:solidFill>
              </a:rPr>
              <a:t>entire</a:t>
            </a:r>
            <a:r>
              <a:rPr lang="en-US" sz="2800">
                <a:solidFill>
                  <a:srgbClr val="0000FF"/>
                </a:solidFill>
              </a:rPr>
              <a:t> content of a genome</a:t>
            </a:r>
          </a:p>
        </p:txBody>
      </p:sp>
      <p:pic>
        <p:nvPicPr>
          <p:cNvPr id="94213" name="Picture 5" descr="Image result for arrow"/>
          <p:cNvPicPr>
            <a:picLocks noChangeAspect="1" noChangeArrowheads="1"/>
          </p:cNvPicPr>
          <p:nvPr/>
        </p:nvPicPr>
        <p:blipFill>
          <a:blip r:embed="rId4" cstate="print">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rot="7342003">
            <a:off x="6651220" y="2550363"/>
            <a:ext cx="1439517" cy="143951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899592" y="2924944"/>
            <a:ext cx="1611339" cy="1015663"/>
          </a:xfrm>
          <a:prstGeom prst="rect">
            <a:avLst/>
          </a:prstGeom>
        </p:spPr>
        <p:txBody>
          <a:bodyPr wrap="none">
            <a:spAutoFit/>
          </a:bodyPr>
          <a:lstStyle/>
          <a:p>
            <a:r>
              <a:rPr lang="en-US" sz="6000" b="1">
                <a:solidFill>
                  <a:srgbClr val="C00000"/>
                </a:solidFill>
                <a:effectLst>
                  <a:outerShdw blurRad="38100" dist="38100" dir="2700000" algn="tl">
                    <a:srgbClr val="000000">
                      <a:alpha val="43137"/>
                    </a:srgbClr>
                  </a:outerShdw>
                </a:effectLst>
              </a:rPr>
              <a:t>NO</a:t>
            </a:r>
            <a:r>
              <a:rPr lang="en-US" sz="6000">
                <a:solidFill>
                  <a:srgbClr val="000000"/>
                </a:solidFill>
                <a:effectLst>
                  <a:outerShdw blurRad="38100" dist="38100" dir="2700000" algn="tl">
                    <a:srgbClr val="000000">
                      <a:alpha val="43137"/>
                    </a:srgbClr>
                  </a:outerShdw>
                </a:effectLst>
              </a:rPr>
              <a:t> </a:t>
            </a:r>
            <a:endParaRPr lang="en-US" sz="6000">
              <a:solidFill>
                <a:srgbClr val="000000"/>
              </a:solidFill>
            </a:endParaRPr>
          </a:p>
        </p:txBody>
      </p:sp>
    </p:spTree>
    <p:extLst>
      <p:ext uri="{BB962C8B-B14F-4D97-AF65-F5344CB8AC3E}">
        <p14:creationId xmlns:p14="http://schemas.microsoft.com/office/powerpoint/2010/main" val="36214710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500"/>
                                        <p:tgtEl>
                                          <p:spTgt spid="11">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1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allAtOnce"/>
      <p:bldP spid="12" grpId="0" build="allAtOnce"/>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Genome Analysis</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39</a:t>
            </a:fld>
            <a:endParaRPr lang="en-US" altLang="en-US">
              <a:solidFill>
                <a:srgbClr val="000000"/>
              </a:solidFill>
            </a:endParaRPr>
          </a:p>
        </p:txBody>
      </p:sp>
      <p:pic>
        <p:nvPicPr>
          <p:cNvPr id="93198" name="Picture 14" descr="Image result for blood sample"/>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3347864" y="994773"/>
            <a:ext cx="3762447" cy="165618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0" y="4134559"/>
            <a:ext cx="9144000" cy="2246769"/>
          </a:xfrm>
          <a:prstGeom prst="rect">
            <a:avLst/>
          </a:prstGeom>
        </p:spPr>
        <p:txBody>
          <a:bodyPr wrap="square">
            <a:spAutoFit/>
          </a:bodyPr>
          <a:lstStyle/>
          <a:p>
            <a:pPr algn="ctr"/>
            <a:r>
              <a:rPr lang="en-US" sz="1400">
                <a:solidFill>
                  <a:srgbClr val="5F5F5F"/>
                </a:solidFill>
                <a:latin typeface="Calibri" panose="020F0502020204030204" pitchFamily="34" charset="0"/>
                <a:cs typeface="Calibri" panose="020F0502020204030204" pitchFamily="34" charset="0"/>
              </a:rPr>
              <a:t>&gt;CCTCCTCAGTGCCACCCAGCCCACTGGCAGCTCCCAAACAGGCTCTTATTAAAACACCCTGTTCCCTGCCCCTTGGAGTGAGGTGTCAAGGACCTAAACTAAAAAAAAAAAAAGAAAAAGAAAAGAAAAAGAATTTAAAATTTAAGTAATTCTTTGAAAAAAACTAATTTCTAAGCTTCTTCATGTCAAGGACCTAATGTGCTAAACAGCACTTTTTTGACCATTATTTTGGATCTGAAAGAAATCAAGAATAAATGAAGGACTTGATACATTGGAAGAGGAGAGTCAAGGACCTACAGAAAAAAAAAAAAAAGAAAAAGAAAAGAAAAAGA</a:t>
            </a:r>
            <a:r>
              <a:rPr lang="en-US" sz="1400" b="1">
                <a:solidFill>
                  <a:srgbClr val="FF0000"/>
                </a:solidFill>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TTTAAAATTTAAGTAATTCTTTGAAAAAAACTAATTTCTAAGCTTCTT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a:t>
            </a:r>
            <a:r>
              <a:rPr lang="en-US" sz="1400">
                <a:solidFill>
                  <a:srgbClr val="5F5F5F"/>
                </a:solidFill>
                <a:latin typeface="Calibri" panose="020F0502020204030204" pitchFamily="34" charset="0"/>
                <a:cs typeface="Calibri" panose="020F0502020204030204" pitchFamily="34" charset="0"/>
              </a:rPr>
              <a:t>ATGTCAAGGACCTAATGTCTGTGTTGCAGGTCTTCTTGCATTTCCCTGTCAAAAGAAAAAGAATTTAAAATTTAAGTAATTCTTTGAAAAAAACTAATTTCTAAGCTTCTTCATGTCAAGGACCTAATGTCAGGCCAAGAGTTGCAAAAAAAAAAAAAGAAAAAGAAAAGAAAAAGAATTTAAAATTTA</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a:t>
            </a:r>
            <a:r>
              <a:rPr lang="en-US" sz="1400">
                <a:solidFill>
                  <a:srgbClr val="5F5F5F"/>
                </a:solidFill>
                <a:latin typeface="Calibri" panose="020F0502020204030204" pitchFamily="34" charset="0"/>
                <a:cs typeface="Calibri" panose="020F0502020204030204" pitchFamily="34" charset="0"/>
              </a:rPr>
              <a:t>GTAATTCTTTGAAAAAAACTAATTTCTAAGCTTCTTCATGTCAAGGACCTAATGTAGCCAGAATGGTTGTGGGATGGGAGCCTCTGTGGACCGACCAGGTAGCTCTCTTTTCCACACTGTAGTCTCAAAGCTTCTTCATGTGGTTTCTCTGAGTGAAAAAAAAAAAAAGAAAAAGAAAAGAAAAAGAATTTAAAATTTAAGTAATTCTTTGAAAAAAACTAATTTCTAAGCTT</a:t>
            </a:r>
            <a:r>
              <a:rPr lang="en-US" sz="1400" b="1">
                <a:solidFill>
                  <a:srgbClr val="FF00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a:t>
            </a:r>
            <a:r>
              <a:rPr lang="en-US" sz="1400">
                <a:solidFill>
                  <a:srgbClr val="5F5F5F"/>
                </a:solidFill>
                <a:latin typeface="Calibri" panose="020F0502020204030204" pitchFamily="34" charset="0"/>
                <a:cs typeface="Calibri" panose="020F0502020204030204" pitchFamily="34" charset="0"/>
              </a:rPr>
              <a:t>TTCATGTCAAGGACCTAATGTAGCTATACTGAACGTTATCTAGGGGAAAGATTGAAGGGGAGCTCTAAGGTCAACACACCACCACTTCCCAGAAAGCTTCTTCA……</a:t>
            </a:r>
          </a:p>
        </p:txBody>
      </p:sp>
      <p:sp>
        <p:nvSpPr>
          <p:cNvPr id="11" name="Rectangle 10"/>
          <p:cNvSpPr/>
          <p:nvPr/>
        </p:nvSpPr>
        <p:spPr>
          <a:xfrm>
            <a:off x="2267744" y="2955723"/>
            <a:ext cx="4680520" cy="954107"/>
          </a:xfrm>
          <a:prstGeom prst="rect">
            <a:avLst/>
          </a:prstGeom>
        </p:spPr>
        <p:txBody>
          <a:bodyPr wrap="square">
            <a:spAutoFit/>
          </a:bodyPr>
          <a:lstStyle/>
          <a:p>
            <a:pPr marL="0" lvl="1"/>
            <a:r>
              <a:rPr lang="en-US" sz="2800">
                <a:solidFill>
                  <a:srgbClr val="0000FF"/>
                </a:solidFill>
              </a:rPr>
              <a:t>machine can read the </a:t>
            </a:r>
            <a:r>
              <a:rPr lang="en-US" sz="2800" b="1" i="1">
                <a:solidFill>
                  <a:srgbClr val="0000FF"/>
                </a:solidFill>
              </a:rPr>
              <a:t>entire</a:t>
            </a:r>
            <a:r>
              <a:rPr lang="en-US" sz="2800">
                <a:solidFill>
                  <a:srgbClr val="0000FF"/>
                </a:solidFill>
              </a:rPr>
              <a:t> content of a genome</a:t>
            </a:r>
          </a:p>
        </p:txBody>
      </p:sp>
      <p:pic>
        <p:nvPicPr>
          <p:cNvPr id="94213" name="Picture 5" descr="Image result for arrow"/>
          <p:cNvPicPr>
            <a:picLocks noChangeAspect="1" noChangeArrowheads="1"/>
          </p:cNvPicPr>
          <p:nvPr/>
        </p:nvPicPr>
        <p:blipFill>
          <a:blip r:embed="rId4" cstate="print">
            <a:duotone>
              <a:prstClr val="black"/>
              <a:srgbClr val="00B0F0">
                <a:tint val="45000"/>
                <a:satMod val="400000"/>
              </a:srgbClr>
            </a:duotone>
            <a:extLst>
              <a:ext uri="{28A0092B-C50C-407E-A947-70E740481C1C}">
                <a14:useLocalDpi xmlns:a14="http://schemas.microsoft.com/office/drawing/2010/main"/>
              </a:ext>
            </a:extLst>
          </a:blip>
          <a:srcRect/>
          <a:stretch>
            <a:fillRect/>
          </a:stretch>
        </p:blipFill>
        <p:spPr bwMode="auto">
          <a:xfrm rot="7342003">
            <a:off x="6651220" y="2550363"/>
            <a:ext cx="1439517" cy="143951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899592" y="2924944"/>
            <a:ext cx="1611339" cy="1015663"/>
          </a:xfrm>
          <a:prstGeom prst="rect">
            <a:avLst/>
          </a:prstGeom>
        </p:spPr>
        <p:txBody>
          <a:bodyPr wrap="none">
            <a:spAutoFit/>
          </a:bodyPr>
          <a:lstStyle/>
          <a:p>
            <a:r>
              <a:rPr lang="en-US" sz="6000" b="1">
                <a:solidFill>
                  <a:srgbClr val="C00000"/>
                </a:solidFill>
                <a:effectLst>
                  <a:outerShdw blurRad="38100" dist="38100" dir="2700000" algn="tl">
                    <a:srgbClr val="000000">
                      <a:alpha val="43137"/>
                    </a:srgbClr>
                  </a:outerShdw>
                </a:effectLst>
              </a:rPr>
              <a:t>NO</a:t>
            </a:r>
            <a:r>
              <a:rPr lang="en-US" sz="6000">
                <a:solidFill>
                  <a:srgbClr val="000000"/>
                </a:solidFill>
                <a:effectLst>
                  <a:outerShdw blurRad="38100" dist="38100" dir="2700000" algn="tl">
                    <a:srgbClr val="000000">
                      <a:alpha val="43137"/>
                    </a:srgbClr>
                  </a:outerShdw>
                </a:effectLst>
              </a:rPr>
              <a:t> </a:t>
            </a:r>
            <a:endParaRPr lang="en-US" sz="6000">
              <a:solidFill>
                <a:srgbClr val="000000"/>
              </a:solidFill>
            </a:endParaRPr>
          </a:p>
        </p:txBody>
      </p:sp>
      <p:sp>
        <p:nvSpPr>
          <p:cNvPr id="4" name="TextBox 3">
            <a:extLst>
              <a:ext uri="{FF2B5EF4-FFF2-40B4-BE49-F238E27FC236}">
                <a16:creationId xmlns:a16="http://schemas.microsoft.com/office/drawing/2014/main" id="{377639B5-B492-2D49-8E38-140EE745A786}"/>
              </a:ext>
            </a:extLst>
          </p:cNvPr>
          <p:cNvSpPr txBox="1"/>
          <p:nvPr/>
        </p:nvSpPr>
        <p:spPr>
          <a:xfrm>
            <a:off x="517465" y="3968467"/>
            <a:ext cx="8109070" cy="1862048"/>
          </a:xfrm>
          <a:prstGeom prst="rect">
            <a:avLst/>
          </a:prstGeom>
          <a:solidFill>
            <a:srgbClr val="FFC000"/>
          </a:solidFill>
        </p:spPr>
        <p:txBody>
          <a:bodyPr wrap="square" rtlCol="0">
            <a:spAutoFit/>
          </a:bodyPr>
          <a:lstStyle/>
          <a:p>
            <a:pPr algn="ctr"/>
            <a:r>
              <a:rPr lang="en-US" sz="11500" dirty="0">
                <a:solidFill>
                  <a:srgbClr val="FF0000"/>
                </a:solidFill>
              </a:rPr>
              <a:t>Why?!</a:t>
            </a:r>
          </a:p>
        </p:txBody>
      </p:sp>
    </p:spTree>
    <p:extLst>
      <p:ext uri="{BB962C8B-B14F-4D97-AF65-F5344CB8AC3E}">
        <p14:creationId xmlns:p14="http://schemas.microsoft.com/office/powerpoint/2010/main" val="352958485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911A1BA-555F-0242-9238-05DF6F51BD43}"/>
              </a:ext>
            </a:extLst>
          </p:cNvPr>
          <p:cNvSpPr>
            <a:spLocks noGrp="1"/>
          </p:cNvSpPr>
          <p:nvPr>
            <p:ph type="title"/>
          </p:nvPr>
        </p:nvSpPr>
        <p:spPr/>
        <p:txBody>
          <a:bodyPr/>
          <a:lstStyle/>
          <a:p>
            <a:r>
              <a:rPr lang="en-US"/>
              <a:t>What is Data Analysis?</a:t>
            </a:r>
            <a:br>
              <a:rPr lang="en-US"/>
            </a:br>
            <a:endParaRPr lang="en-US"/>
          </a:p>
        </p:txBody>
      </p:sp>
      <p:sp>
        <p:nvSpPr>
          <p:cNvPr id="7" name="Content Placeholder 6">
            <a:extLst>
              <a:ext uri="{FF2B5EF4-FFF2-40B4-BE49-F238E27FC236}">
                <a16:creationId xmlns:a16="http://schemas.microsoft.com/office/drawing/2014/main" id="{12991BCF-5CE3-B04E-AACD-92190A002F94}"/>
              </a:ext>
            </a:extLst>
          </p:cNvPr>
          <p:cNvSpPr>
            <a:spLocks noGrp="1"/>
          </p:cNvSpPr>
          <p:nvPr>
            <p:ph idx="1"/>
          </p:nvPr>
        </p:nvSpPr>
        <p:spPr>
          <a:xfrm>
            <a:off x="251520" y="1144488"/>
            <a:ext cx="8694240" cy="4876800"/>
          </a:xfrm>
        </p:spPr>
        <p:txBody>
          <a:bodyPr/>
          <a:lstStyle/>
          <a:p>
            <a:pPr marL="0" indent="0">
              <a:buNone/>
            </a:pPr>
            <a:endParaRPr lang="en-US"/>
          </a:p>
          <a:p>
            <a:pPr marL="0" indent="0">
              <a:buNone/>
            </a:pPr>
            <a:endParaRPr lang="en-US"/>
          </a:p>
          <a:p>
            <a:pPr marL="0" indent="0">
              <a:buNone/>
            </a:pPr>
            <a:r>
              <a:rPr lang="en-US" sz="3200"/>
              <a:t>“The purpose of </a:t>
            </a:r>
            <a:r>
              <a:rPr lang="en-US" sz="5400">
                <a:solidFill>
                  <a:srgbClr val="0000FF"/>
                </a:solidFill>
              </a:rPr>
              <a:t>computing</a:t>
            </a:r>
            <a:r>
              <a:rPr lang="en-US" sz="3200"/>
              <a:t> is [to gain] </a:t>
            </a:r>
            <a:r>
              <a:rPr lang="en-US" sz="5400">
                <a:solidFill>
                  <a:srgbClr val="0000FF"/>
                </a:solidFill>
              </a:rPr>
              <a:t>insight</a:t>
            </a:r>
            <a:r>
              <a:rPr lang="en-US" sz="3200"/>
              <a:t>, not numbers” </a:t>
            </a:r>
          </a:p>
        </p:txBody>
      </p:sp>
      <p:sp>
        <p:nvSpPr>
          <p:cNvPr id="4" name="Slide Number Placeholder 3">
            <a:extLst>
              <a:ext uri="{FF2B5EF4-FFF2-40B4-BE49-F238E27FC236}">
                <a16:creationId xmlns:a16="http://schemas.microsoft.com/office/drawing/2014/main" id="{5D039BBB-11D1-894D-B741-61DFFB7C13D8}"/>
              </a:ext>
            </a:extLst>
          </p:cNvPr>
          <p:cNvSpPr>
            <a:spLocks noGrp="1"/>
          </p:cNvSpPr>
          <p:nvPr>
            <p:ph type="sldNum" sz="quarter" idx="11"/>
          </p:nvPr>
        </p:nvSpPr>
        <p:spPr/>
        <p:txBody>
          <a:bodyPr/>
          <a:lstStyle/>
          <a:p>
            <a:fld id="{C7AC7BA1-BEA2-40AF-9056-44DC8C985687}" type="slidenum">
              <a:rPr lang="en-US" altLang="en-US" smtClean="0"/>
              <a:pPr/>
              <a:t>4</a:t>
            </a:fld>
            <a:endParaRPr lang="en-US" altLang="en-US"/>
          </a:p>
        </p:txBody>
      </p:sp>
      <p:pic>
        <p:nvPicPr>
          <p:cNvPr id="8" name="Picture 7">
            <a:extLst>
              <a:ext uri="{FF2B5EF4-FFF2-40B4-BE49-F238E27FC236}">
                <a16:creationId xmlns:a16="http://schemas.microsoft.com/office/drawing/2014/main" id="{5E0DBD69-A261-DE4E-A705-1A86B8083447}"/>
              </a:ext>
            </a:extLst>
          </p:cNvPr>
          <p:cNvPicPr>
            <a:picLocks noChangeAspect="1"/>
          </p:cNvPicPr>
          <p:nvPr/>
        </p:nvPicPr>
        <p:blipFill>
          <a:blip r:embed="rId3"/>
          <a:stretch>
            <a:fillRect/>
          </a:stretch>
        </p:blipFill>
        <p:spPr>
          <a:xfrm>
            <a:off x="6923856" y="3735288"/>
            <a:ext cx="1752600" cy="2286000"/>
          </a:xfrm>
          <a:prstGeom prst="rect">
            <a:avLst/>
          </a:prstGeom>
        </p:spPr>
      </p:pic>
      <p:sp>
        <p:nvSpPr>
          <p:cNvPr id="9" name="Rectangle 8">
            <a:extLst>
              <a:ext uri="{FF2B5EF4-FFF2-40B4-BE49-F238E27FC236}">
                <a16:creationId xmlns:a16="http://schemas.microsoft.com/office/drawing/2014/main" id="{777516E2-AABD-9B48-B89E-C1F024C18C62}"/>
              </a:ext>
            </a:extLst>
          </p:cNvPr>
          <p:cNvSpPr/>
          <p:nvPr/>
        </p:nvSpPr>
        <p:spPr>
          <a:xfrm>
            <a:off x="4698548" y="5621178"/>
            <a:ext cx="2191947" cy="400110"/>
          </a:xfrm>
          <a:prstGeom prst="rect">
            <a:avLst/>
          </a:prstGeom>
        </p:spPr>
        <p:txBody>
          <a:bodyPr wrap="none">
            <a:spAutoFit/>
          </a:bodyPr>
          <a:lstStyle/>
          <a:p>
            <a:r>
              <a:rPr lang="en-US" sz="2000"/>
              <a:t>Richard Hamming</a:t>
            </a:r>
          </a:p>
        </p:txBody>
      </p:sp>
    </p:spTree>
    <p:extLst>
      <p:ext uri="{BB962C8B-B14F-4D97-AF65-F5344CB8AC3E}">
        <p14:creationId xmlns:p14="http://schemas.microsoft.com/office/powerpoint/2010/main" val="3087486025"/>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FA1F5B-DEAF-F641-BBA5-0A28F80060D7}"/>
              </a:ext>
            </a:extLst>
          </p:cNvPr>
          <p:cNvSpPr>
            <a:spLocks noGrp="1"/>
          </p:cNvSpPr>
          <p:nvPr>
            <p:ph type="title"/>
          </p:nvPr>
        </p:nvSpPr>
        <p:spPr/>
        <p:txBody>
          <a:bodyPr/>
          <a:lstStyle/>
          <a:p>
            <a:r>
              <a:rPr lang="en-US" dirty="0"/>
              <a:t>Suggested Readings</a:t>
            </a:r>
          </a:p>
        </p:txBody>
      </p:sp>
      <p:sp>
        <p:nvSpPr>
          <p:cNvPr id="3" name="Slide Number Placeholder 2">
            <a:extLst>
              <a:ext uri="{FF2B5EF4-FFF2-40B4-BE49-F238E27FC236}">
                <a16:creationId xmlns:a16="http://schemas.microsoft.com/office/drawing/2014/main" id="{B63BAE70-E8BE-344A-84C2-95C3DFB2D62C}"/>
              </a:ext>
            </a:extLst>
          </p:cNvPr>
          <p:cNvSpPr>
            <a:spLocks noGrp="1"/>
          </p:cNvSpPr>
          <p:nvPr>
            <p:ph type="sldNum" sz="quarter" idx="11"/>
          </p:nvPr>
        </p:nvSpPr>
        <p:spPr/>
        <p:txBody>
          <a:bodyPr/>
          <a:lstStyle/>
          <a:p>
            <a:fld id="{018A7077-2B78-4FB5-8F56-24239751AEF0}" type="slidenum">
              <a:rPr lang="en-US" altLang="en-US" smtClean="0"/>
              <a:pPr/>
              <a:t>40</a:t>
            </a:fld>
            <a:endParaRPr lang="en-US" altLang="en-US"/>
          </a:p>
        </p:txBody>
      </p:sp>
      <p:pic>
        <p:nvPicPr>
          <p:cNvPr id="8" name="Picture 7">
            <a:extLst>
              <a:ext uri="{FF2B5EF4-FFF2-40B4-BE49-F238E27FC236}">
                <a16:creationId xmlns:a16="http://schemas.microsoft.com/office/drawing/2014/main" id="{ABFB5553-B61E-C042-BDB2-493E16108E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39829"/>
            <a:ext cx="9144000" cy="4578341"/>
          </a:xfrm>
          <a:prstGeom prst="rect">
            <a:avLst/>
          </a:prstGeom>
        </p:spPr>
      </p:pic>
      <p:sp>
        <p:nvSpPr>
          <p:cNvPr id="9" name="Rectangle 8">
            <a:extLst>
              <a:ext uri="{FF2B5EF4-FFF2-40B4-BE49-F238E27FC236}">
                <a16:creationId xmlns:a16="http://schemas.microsoft.com/office/drawing/2014/main" id="{DF9FC560-4BB4-B547-9279-C26A2171DB97}"/>
              </a:ext>
            </a:extLst>
          </p:cNvPr>
          <p:cNvSpPr/>
          <p:nvPr/>
        </p:nvSpPr>
        <p:spPr>
          <a:xfrm>
            <a:off x="4211960" y="5907369"/>
            <a:ext cx="5639544" cy="369332"/>
          </a:xfrm>
          <a:prstGeom prst="rect">
            <a:avLst/>
          </a:prstGeom>
        </p:spPr>
        <p:txBody>
          <a:bodyPr wrap="square">
            <a:spAutoFit/>
          </a:bodyPr>
          <a:lstStyle/>
          <a:p>
            <a:r>
              <a:rPr lang="en-US" dirty="0">
                <a:hlinkClick r:id="rId3"/>
              </a:rPr>
              <a:t>https://www.nature.com/articles/nmeth.f.272</a:t>
            </a:r>
            <a:r>
              <a:rPr lang="en-US" dirty="0"/>
              <a:t> </a:t>
            </a:r>
          </a:p>
        </p:txBody>
      </p:sp>
      <p:sp>
        <p:nvSpPr>
          <p:cNvPr id="10" name="Rectangle 9">
            <a:extLst>
              <a:ext uri="{FF2B5EF4-FFF2-40B4-BE49-F238E27FC236}">
                <a16:creationId xmlns:a16="http://schemas.microsoft.com/office/drawing/2014/main" id="{B0F1E8DA-13B6-544D-899E-99E501864A54}"/>
              </a:ext>
            </a:extLst>
          </p:cNvPr>
          <p:cNvSpPr/>
          <p:nvPr/>
        </p:nvSpPr>
        <p:spPr>
          <a:xfrm>
            <a:off x="6876256" y="1184582"/>
            <a:ext cx="2304256" cy="444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905916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062BA-91B7-A945-A9E5-AC4A0253C215}"/>
              </a:ext>
            </a:extLst>
          </p:cNvPr>
          <p:cNvSpPr>
            <a:spLocks noGrp="1"/>
          </p:cNvSpPr>
          <p:nvPr>
            <p:ph type="title"/>
          </p:nvPr>
        </p:nvSpPr>
        <p:spPr/>
        <p:txBody>
          <a:bodyPr/>
          <a:lstStyle/>
          <a:p>
            <a:r>
              <a:rPr lang="en-US" dirty="0"/>
              <a:t>Suggested Readings</a:t>
            </a:r>
          </a:p>
        </p:txBody>
      </p:sp>
      <p:pic>
        <p:nvPicPr>
          <p:cNvPr id="6" name="Content Placeholder 5">
            <a:extLst>
              <a:ext uri="{FF2B5EF4-FFF2-40B4-BE49-F238E27FC236}">
                <a16:creationId xmlns:a16="http://schemas.microsoft.com/office/drawing/2014/main" id="{99EDCEC6-BFBC-0044-AA33-31F87B06332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184582"/>
            <a:ext cx="8610600" cy="4311271"/>
          </a:xfrm>
        </p:spPr>
      </p:pic>
      <p:sp>
        <p:nvSpPr>
          <p:cNvPr id="4" name="Slide Number Placeholder 3">
            <a:extLst>
              <a:ext uri="{FF2B5EF4-FFF2-40B4-BE49-F238E27FC236}">
                <a16:creationId xmlns:a16="http://schemas.microsoft.com/office/drawing/2014/main" id="{9D352B41-4B2B-2241-B4DC-905167BBE01B}"/>
              </a:ext>
            </a:extLst>
          </p:cNvPr>
          <p:cNvSpPr>
            <a:spLocks noGrp="1"/>
          </p:cNvSpPr>
          <p:nvPr>
            <p:ph type="sldNum" sz="quarter" idx="11"/>
          </p:nvPr>
        </p:nvSpPr>
        <p:spPr/>
        <p:txBody>
          <a:bodyPr/>
          <a:lstStyle/>
          <a:p>
            <a:fld id="{323594FA-E141-4234-AE05-360401972BE7}" type="slidenum">
              <a:rPr lang="en-US" altLang="en-US" smtClean="0"/>
              <a:pPr/>
              <a:t>41</a:t>
            </a:fld>
            <a:endParaRPr lang="en-US" altLang="en-US"/>
          </a:p>
        </p:txBody>
      </p:sp>
      <p:sp>
        <p:nvSpPr>
          <p:cNvPr id="7" name="Rectangle 6">
            <a:extLst>
              <a:ext uri="{FF2B5EF4-FFF2-40B4-BE49-F238E27FC236}">
                <a16:creationId xmlns:a16="http://schemas.microsoft.com/office/drawing/2014/main" id="{CA7FD4CA-EB25-4747-B0B6-AA678C210F37}"/>
              </a:ext>
            </a:extLst>
          </p:cNvPr>
          <p:cNvSpPr/>
          <p:nvPr/>
        </p:nvSpPr>
        <p:spPr>
          <a:xfrm>
            <a:off x="4533900" y="6031467"/>
            <a:ext cx="4492512" cy="369332"/>
          </a:xfrm>
          <a:prstGeom prst="rect">
            <a:avLst/>
          </a:prstGeom>
        </p:spPr>
        <p:txBody>
          <a:bodyPr wrap="none">
            <a:spAutoFit/>
          </a:bodyPr>
          <a:lstStyle/>
          <a:p>
            <a:r>
              <a:rPr lang="en-US" dirty="0">
                <a:hlinkClick r:id="rId3"/>
              </a:rPr>
              <a:t>https://www.nature.com/articles/nbt1486</a:t>
            </a:r>
            <a:r>
              <a:rPr lang="en-US" dirty="0"/>
              <a:t> </a:t>
            </a:r>
          </a:p>
        </p:txBody>
      </p:sp>
      <p:sp>
        <p:nvSpPr>
          <p:cNvPr id="8" name="Rectangle 7">
            <a:extLst>
              <a:ext uri="{FF2B5EF4-FFF2-40B4-BE49-F238E27FC236}">
                <a16:creationId xmlns:a16="http://schemas.microsoft.com/office/drawing/2014/main" id="{434AD452-5845-2946-9E47-7C095A24F549}"/>
              </a:ext>
            </a:extLst>
          </p:cNvPr>
          <p:cNvSpPr/>
          <p:nvPr/>
        </p:nvSpPr>
        <p:spPr>
          <a:xfrm>
            <a:off x="7092280" y="1184582"/>
            <a:ext cx="1934132" cy="444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227568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Genome Sequencer is a Chopper</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srgbClr val="000000"/>
                </a:solidFill>
              </a:rPr>
              <a:pPr/>
              <a:t>42</a:t>
            </a:fld>
            <a:endParaRPr lang="en-US" altLang="en-US">
              <a:solidFill>
                <a:srgbClr val="000000"/>
              </a:solidFill>
            </a:endParaRPr>
          </a:p>
        </p:txBody>
      </p:sp>
      <p:grpSp>
        <p:nvGrpSpPr>
          <p:cNvPr id="4" name="Group 3"/>
          <p:cNvGrpSpPr/>
          <p:nvPr/>
        </p:nvGrpSpPr>
        <p:grpSpPr>
          <a:xfrm>
            <a:off x="-508" y="980728"/>
            <a:ext cx="9145016" cy="1627425"/>
            <a:chOff x="-508" y="980728"/>
            <a:chExt cx="9145016" cy="1627425"/>
          </a:xfrm>
        </p:grpSpPr>
        <p:pic>
          <p:nvPicPr>
            <p:cNvPr id="7" name="Picture 118" descr="Image result for genome analysis problem"/>
            <p:cNvPicPr>
              <a:picLocks noChangeAspect="1"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508" y="980728"/>
              <a:ext cx="9145016" cy="16274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5508104" y="1196752"/>
              <a:ext cx="1662257" cy="9195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 name="TextBox 8"/>
            <p:cNvSpPr txBox="1"/>
            <p:nvPr/>
          </p:nvSpPr>
          <p:spPr>
            <a:xfrm>
              <a:off x="5521420" y="1347493"/>
              <a:ext cx="1635624" cy="707886"/>
            </a:xfrm>
            <a:prstGeom prst="rect">
              <a:avLst/>
            </a:prstGeom>
            <a:noFill/>
          </p:spPr>
          <p:txBody>
            <a:bodyPr wrap="square" rtlCol="0">
              <a:spAutoFit/>
            </a:bodyPr>
            <a:lstStyle/>
            <a:p>
              <a:pPr algn="ctr"/>
              <a:r>
                <a:rPr lang="en-US" sz="2000">
                  <a:solidFill>
                    <a:srgbClr val="000000"/>
                  </a:solidFill>
                </a:rPr>
                <a:t>Genome Analysis</a:t>
              </a:r>
            </a:p>
          </p:txBody>
        </p:sp>
      </p:grpSp>
      <p:graphicFrame>
        <p:nvGraphicFramePr>
          <p:cNvPr id="14" name="Object 13"/>
          <p:cNvGraphicFramePr>
            <a:graphicFrameLocks noChangeAspect="1"/>
          </p:cNvGraphicFramePr>
          <p:nvPr/>
        </p:nvGraphicFramePr>
        <p:xfrm>
          <a:off x="-2556792" y="2260820"/>
          <a:ext cx="8697553" cy="3821220"/>
        </p:xfrm>
        <a:graphic>
          <a:graphicData uri="http://schemas.openxmlformats.org/presentationml/2006/ole">
            <mc:AlternateContent xmlns:mc="http://schemas.openxmlformats.org/markup-compatibility/2006">
              <mc:Choice xmlns:v="urn:schemas-microsoft-com:vml" Requires="v">
                <p:oleObj name="Visio" r:id="rId4" imgW="3859192" imgH="1695803" progId="Visio.Drawing.11">
                  <p:embed/>
                </p:oleObj>
              </mc:Choice>
              <mc:Fallback>
                <p:oleObj name="Visio" r:id="rId4" imgW="3859192" imgH="1695803" progId="Visio.Drawing.11">
                  <p:embed/>
                  <p:pic>
                    <p:nvPicPr>
                      <p:cNvPr id="14" name="Object 13"/>
                      <p:cNvPicPr/>
                      <p:nvPr/>
                    </p:nvPicPr>
                    <p:blipFill>
                      <a:blip r:embed="rId5"/>
                      <a:stretch>
                        <a:fillRect/>
                      </a:stretch>
                    </p:blipFill>
                    <p:spPr>
                      <a:xfrm>
                        <a:off x="-2556792" y="2260820"/>
                        <a:ext cx="8697553" cy="3821220"/>
                      </a:xfrm>
                      <a:prstGeom prst="rect">
                        <a:avLst/>
                      </a:prstGeom>
                    </p:spPr>
                  </p:pic>
                </p:oleObj>
              </mc:Fallback>
            </mc:AlternateContent>
          </a:graphicData>
        </a:graphic>
      </p:graphicFrame>
      <p:sp>
        <p:nvSpPr>
          <p:cNvPr id="20" name="Rectangle 19"/>
          <p:cNvSpPr/>
          <p:nvPr/>
        </p:nvSpPr>
        <p:spPr>
          <a:xfrm>
            <a:off x="7102950" y="3964255"/>
            <a:ext cx="1443958" cy="461665"/>
          </a:xfrm>
          <a:prstGeom prst="rect">
            <a:avLst/>
          </a:prstGeom>
        </p:spPr>
        <p:txBody>
          <a:bodyPr wrap="square">
            <a:spAutoFit/>
          </a:bodyPr>
          <a:lstStyle/>
          <a:p>
            <a:r>
              <a:rPr lang="en-US" sz="2400">
                <a:solidFill>
                  <a:srgbClr val="000000"/>
                </a:solidFill>
              </a:rPr>
              <a:t>44 hours</a:t>
            </a:r>
          </a:p>
        </p:txBody>
      </p:sp>
      <p:pic>
        <p:nvPicPr>
          <p:cNvPr id="93236" name="Picture 52" descr="Image result for time icon"/>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813372" y="3663296"/>
            <a:ext cx="989840" cy="98984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7003695" y="2756983"/>
            <a:ext cx="1960793" cy="461665"/>
          </a:xfrm>
          <a:prstGeom prst="rect">
            <a:avLst/>
          </a:prstGeom>
        </p:spPr>
        <p:txBody>
          <a:bodyPr wrap="none">
            <a:spAutoFit/>
          </a:bodyPr>
          <a:lstStyle/>
          <a:p>
            <a:r>
              <a:rPr lang="en-US" sz="2400">
                <a:solidFill>
                  <a:srgbClr val="222222"/>
                </a:solidFill>
                <a:latin typeface="Arial" panose="020B0604020202020204" pitchFamily="34" charset="0"/>
              </a:rPr>
              <a:t>1x10</a:t>
            </a:r>
            <a:r>
              <a:rPr lang="en-US" sz="2400" baseline="30000">
                <a:solidFill>
                  <a:srgbClr val="222222"/>
                </a:solidFill>
                <a:latin typeface="Arial" panose="020B0604020202020204" pitchFamily="34" charset="0"/>
              </a:rPr>
              <a:t>12 </a:t>
            </a:r>
            <a:r>
              <a:rPr lang="en-US" sz="2400">
                <a:solidFill>
                  <a:srgbClr val="222222"/>
                </a:solidFill>
                <a:latin typeface="Arial" panose="020B0604020202020204" pitchFamily="34" charset="0"/>
              </a:rPr>
              <a:t>bases</a:t>
            </a:r>
            <a:endParaRPr lang="en-US" sz="2400">
              <a:solidFill>
                <a:srgbClr val="000000"/>
              </a:solidFill>
            </a:endParaRPr>
          </a:p>
        </p:txBody>
      </p:sp>
      <p:pic>
        <p:nvPicPr>
          <p:cNvPr id="93242" name="Picture 58" descr="Image result for ACGT ico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813371" y="2492896"/>
            <a:ext cx="989840" cy="989840"/>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7520116" y="6021288"/>
            <a:ext cx="1300356" cy="276999"/>
          </a:xfrm>
          <a:prstGeom prst="rect">
            <a:avLst/>
          </a:prstGeom>
        </p:spPr>
        <p:txBody>
          <a:bodyPr wrap="none">
            <a:spAutoFit/>
          </a:bodyPr>
          <a:lstStyle/>
          <a:p>
            <a:r>
              <a:rPr lang="en-US" sz="1200">
                <a:solidFill>
                  <a:srgbClr val="666666"/>
                </a:solidFill>
                <a:latin typeface="Helvetica Neue"/>
              </a:rPr>
              <a:t>* </a:t>
            </a:r>
            <a:r>
              <a:rPr lang="en-US" sz="1200" err="1">
                <a:solidFill>
                  <a:srgbClr val="666666"/>
                </a:solidFill>
                <a:latin typeface="Helvetica Neue"/>
              </a:rPr>
              <a:t>NovaSeq</a:t>
            </a:r>
            <a:r>
              <a:rPr lang="en-US" sz="1200">
                <a:solidFill>
                  <a:srgbClr val="666666"/>
                </a:solidFill>
                <a:latin typeface="Helvetica Neue"/>
              </a:rPr>
              <a:t> 6000</a:t>
            </a:r>
            <a:endParaRPr lang="en-US" sz="1200">
              <a:solidFill>
                <a:srgbClr val="000000"/>
              </a:solidFill>
            </a:endParaRPr>
          </a:p>
        </p:txBody>
      </p:sp>
      <p:sp>
        <p:nvSpPr>
          <p:cNvPr id="23" name="Rectangle 22"/>
          <p:cNvSpPr/>
          <p:nvPr/>
        </p:nvSpPr>
        <p:spPr>
          <a:xfrm>
            <a:off x="8302190" y="3981807"/>
            <a:ext cx="264816" cy="338554"/>
          </a:xfrm>
          <a:prstGeom prst="rect">
            <a:avLst/>
          </a:prstGeom>
        </p:spPr>
        <p:txBody>
          <a:bodyPr wrap="none">
            <a:spAutoFit/>
          </a:bodyPr>
          <a:lstStyle/>
          <a:p>
            <a:r>
              <a:rPr lang="en-US" sz="1600">
                <a:solidFill>
                  <a:srgbClr val="666666"/>
                </a:solidFill>
                <a:latin typeface="Helvetica Neue"/>
              </a:rPr>
              <a:t>*</a:t>
            </a:r>
            <a:endParaRPr lang="en-US" sz="1600">
              <a:solidFill>
                <a:srgbClr val="000000"/>
              </a:solidFill>
            </a:endParaRPr>
          </a:p>
        </p:txBody>
      </p:sp>
      <p:sp>
        <p:nvSpPr>
          <p:cNvPr id="31" name="Rectangle 30"/>
          <p:cNvSpPr/>
          <p:nvPr/>
        </p:nvSpPr>
        <p:spPr>
          <a:xfrm>
            <a:off x="8748464" y="2730406"/>
            <a:ext cx="264816" cy="338554"/>
          </a:xfrm>
          <a:prstGeom prst="rect">
            <a:avLst/>
          </a:prstGeom>
        </p:spPr>
        <p:txBody>
          <a:bodyPr wrap="none">
            <a:spAutoFit/>
          </a:bodyPr>
          <a:lstStyle/>
          <a:p>
            <a:r>
              <a:rPr lang="en-US" sz="1600">
                <a:solidFill>
                  <a:srgbClr val="666666"/>
                </a:solidFill>
                <a:latin typeface="Helvetica Neue"/>
              </a:rPr>
              <a:t>*</a:t>
            </a:r>
            <a:endParaRPr lang="en-US" sz="1600">
              <a:solidFill>
                <a:srgbClr val="000000"/>
              </a:solidFill>
            </a:endParaRPr>
          </a:p>
        </p:txBody>
      </p:sp>
      <p:sp>
        <p:nvSpPr>
          <p:cNvPr id="5" name="TextBox 4"/>
          <p:cNvSpPr txBox="1"/>
          <p:nvPr/>
        </p:nvSpPr>
        <p:spPr>
          <a:xfrm>
            <a:off x="8551168" y="2177566"/>
            <a:ext cx="557336" cy="253916"/>
          </a:xfrm>
          <a:prstGeom prst="rect">
            <a:avLst/>
          </a:prstGeom>
          <a:noFill/>
        </p:spPr>
        <p:txBody>
          <a:bodyPr wrap="square" rtlCol="0">
            <a:spAutoFit/>
          </a:bodyPr>
          <a:lstStyle/>
          <a:p>
            <a:pPr algn="r"/>
            <a:r>
              <a:rPr lang="en-US" sz="1050">
                <a:solidFill>
                  <a:schemeClr val="bg1">
                    <a:lumMod val="50000"/>
                  </a:schemeClr>
                </a:solidFill>
              </a:rPr>
              <a:t>GATK</a:t>
            </a:r>
          </a:p>
        </p:txBody>
      </p:sp>
      <p:pic>
        <p:nvPicPr>
          <p:cNvPr id="96272" name="Picture 16" descr="Related image"/>
          <p:cNvPicPr>
            <a:picLocks noChangeAspect="1" noChangeArrowheads="1"/>
          </p:cNvPicPr>
          <p:nvPr/>
        </p:nvPicPr>
        <p:blipFill>
          <a:blip r:embed="rId8">
            <a:duotone>
              <a:schemeClr val="accent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702826" y="4804701"/>
            <a:ext cx="1210930" cy="121093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7102950" y="5225639"/>
            <a:ext cx="1443958" cy="461665"/>
          </a:xfrm>
          <a:prstGeom prst="rect">
            <a:avLst/>
          </a:prstGeom>
        </p:spPr>
        <p:txBody>
          <a:bodyPr wrap="square">
            <a:spAutoFit/>
          </a:bodyPr>
          <a:lstStyle/>
          <a:p>
            <a:r>
              <a:rPr lang="en-US" sz="2400">
                <a:solidFill>
                  <a:srgbClr val="000000"/>
                </a:solidFill>
              </a:rPr>
              <a:t>&lt;1000 $</a:t>
            </a:r>
          </a:p>
        </p:txBody>
      </p:sp>
    </p:spTree>
    <p:extLst>
      <p:ext uri="{BB962C8B-B14F-4D97-AF65-F5344CB8AC3E}">
        <p14:creationId xmlns:p14="http://schemas.microsoft.com/office/powerpoint/2010/main" val="427088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3242"/>
                                        </p:tgtEl>
                                        <p:attrNameLst>
                                          <p:attrName>style.visibility</p:attrName>
                                        </p:attrNameLst>
                                      </p:cBhvr>
                                      <p:to>
                                        <p:strVal val="visible"/>
                                      </p:to>
                                    </p:set>
                                    <p:animEffect transition="in" filter="wipe(left)">
                                      <p:cBhvr>
                                        <p:cTn id="12" dur="500"/>
                                        <p:tgtEl>
                                          <p:spTgt spid="9324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93236"/>
                                        </p:tgtEl>
                                        <p:attrNameLst>
                                          <p:attrName>style.visibility</p:attrName>
                                        </p:attrNameLst>
                                      </p:cBhvr>
                                      <p:to>
                                        <p:strVal val="visible"/>
                                      </p:to>
                                    </p:set>
                                    <p:animEffect transition="in" filter="wipe(left)">
                                      <p:cBhvr>
                                        <p:cTn id="22" dur="500"/>
                                        <p:tgtEl>
                                          <p:spTgt spid="93236"/>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nodeType="withEffect">
                                  <p:stCondLst>
                                    <p:cond delay="0"/>
                                  </p:stCondLst>
                                  <p:childTnLst>
                                    <p:set>
                                      <p:cBhvr>
                                        <p:cTn id="35" dur="1" fill="hold">
                                          <p:stCondLst>
                                            <p:cond delay="0"/>
                                          </p:stCondLst>
                                        </p:cTn>
                                        <p:tgtEl>
                                          <p:spTgt spid="96272"/>
                                        </p:tgtEl>
                                        <p:attrNameLst>
                                          <p:attrName>style.visibility</p:attrName>
                                        </p:attrNameLst>
                                      </p:cBhvr>
                                      <p:to>
                                        <p:strVal val="visible"/>
                                      </p:to>
                                    </p:set>
                                    <p:animEffect transition="in" filter="fade">
                                      <p:cBhvr>
                                        <p:cTn id="36" dur="500"/>
                                        <p:tgtEl>
                                          <p:spTgt spid="9627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childTnLst>
                          </p:cTn>
                        </p:par>
                        <p:par>
                          <p:cTn id="45" fill="hold">
                            <p:stCondLst>
                              <p:cond delay="500"/>
                            </p:stCondLst>
                            <p:childTnLst>
                              <p:par>
                                <p:cTn id="46" presetID="1"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1" grpId="0"/>
      <p:bldP spid="5" grpId="0"/>
      <p:bldP spid="1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5" name="Picture 8"/>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6341074" y="2835506"/>
            <a:ext cx="2264883" cy="1315071"/>
          </a:xfrm>
          <a:prstGeom prst="rect">
            <a:avLst/>
          </a:prstGeom>
          <a:noFill/>
          <a:ln w="9525">
            <a:noFill/>
            <a:round/>
            <a:headEnd/>
            <a:tailEnd/>
          </a:ln>
        </p:spPr>
      </p:pic>
      <p:sp>
        <p:nvSpPr>
          <p:cNvPr id="4109" name="Text Box 12"/>
          <p:cNvSpPr txBox="1">
            <a:spLocks noChangeArrowheads="1"/>
          </p:cNvSpPr>
          <p:nvPr/>
        </p:nvSpPr>
        <p:spPr bwMode="auto">
          <a:xfrm>
            <a:off x="1707966" y="6018342"/>
            <a:ext cx="7383042" cy="420502"/>
          </a:xfrm>
          <a:prstGeom prst="rect">
            <a:avLst/>
          </a:prstGeom>
          <a:noFill/>
          <a:ln w="9525">
            <a:noFill/>
            <a:round/>
            <a:headEnd/>
            <a:tailEnd/>
          </a:ln>
        </p:spPr>
        <p:txBody>
          <a:bodyPr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sz="2400" b="1">
                <a:solidFill>
                  <a:srgbClr val="FF0000"/>
                </a:solidFill>
                <a:latin typeface="Calibri" pitchFamily="34" charset="0"/>
              </a:rPr>
              <a:t>… and more! All produce data with different properties.</a:t>
            </a:r>
          </a:p>
        </p:txBody>
      </p:sp>
      <p:sp>
        <p:nvSpPr>
          <p:cNvPr id="4111" name="Text Box 14"/>
          <p:cNvSpPr txBox="1">
            <a:spLocks noChangeArrowheads="1"/>
          </p:cNvSpPr>
          <p:nvPr/>
        </p:nvSpPr>
        <p:spPr bwMode="auto">
          <a:xfrm>
            <a:off x="720389" y="2492896"/>
            <a:ext cx="1955520" cy="312513"/>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itchFamily="34" charset="0"/>
              </a:rPr>
              <a:t>Illumina </a:t>
            </a:r>
            <a:r>
              <a:rPr lang="en-US" err="1">
                <a:latin typeface="Calibri" pitchFamily="34" charset="0"/>
              </a:rPr>
              <a:t>MiSeq</a:t>
            </a:r>
            <a:endParaRPr lang="en-US">
              <a:latin typeface="Calibri" pitchFamily="34" charset="0"/>
            </a:endParaRPr>
          </a:p>
        </p:txBody>
      </p:sp>
      <p:sp>
        <p:nvSpPr>
          <p:cNvPr id="4116" name="Text Box 19"/>
          <p:cNvSpPr txBox="1">
            <a:spLocks noChangeArrowheads="1"/>
          </p:cNvSpPr>
          <p:nvPr/>
        </p:nvSpPr>
        <p:spPr bwMode="auto">
          <a:xfrm>
            <a:off x="6149862" y="4140682"/>
            <a:ext cx="2511360" cy="312512"/>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anose="020F0502020204030204" pitchFamily="34" charset="0"/>
                <a:cs typeface="Calibri" panose="020F0502020204030204" pitchFamily="34" charset="0"/>
              </a:rPr>
              <a:t>Oxford </a:t>
            </a:r>
            <a:r>
              <a:rPr lang="en-US" err="1">
                <a:latin typeface="Calibri" panose="020F0502020204030204" pitchFamily="34" charset="0"/>
                <a:cs typeface="Calibri" panose="020F0502020204030204" pitchFamily="34" charset="0"/>
              </a:rPr>
              <a:t>Nanopore</a:t>
            </a:r>
            <a:r>
              <a:rPr lang="en-US">
                <a:latin typeface="Calibri" panose="020F0502020204030204" pitchFamily="34" charset="0"/>
                <a:cs typeface="Calibri" panose="020F0502020204030204" pitchFamily="34" charset="0"/>
              </a:rPr>
              <a:t> </a:t>
            </a:r>
            <a:r>
              <a:rPr lang="en-US" err="1">
                <a:latin typeface="Calibri" panose="020F0502020204030204" pitchFamily="34" charset="0"/>
                <a:cs typeface="Calibri" panose="020F0502020204030204" pitchFamily="34" charset="0"/>
              </a:rPr>
              <a:t>MinION</a:t>
            </a:r>
            <a:endParaRPr lang="en-US">
              <a:latin typeface="Calibri" panose="020F0502020204030204" pitchFamily="34" charset="0"/>
              <a:cs typeface="Calibri" panose="020F0502020204030204" pitchFamily="34" charset="0"/>
            </a:endParaRPr>
          </a:p>
        </p:txBody>
      </p:sp>
      <p:sp>
        <p:nvSpPr>
          <p:cNvPr id="4119" name="Text Box 22"/>
          <p:cNvSpPr txBox="1">
            <a:spLocks noChangeArrowheads="1"/>
          </p:cNvSpPr>
          <p:nvPr/>
        </p:nvSpPr>
        <p:spPr bwMode="auto">
          <a:xfrm>
            <a:off x="2975084" y="5796865"/>
            <a:ext cx="2280960" cy="312513"/>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anose="020F0502020204030204" pitchFamily="34" charset="0"/>
                <a:cs typeface="Calibri" panose="020F0502020204030204" pitchFamily="34" charset="0"/>
              </a:rPr>
              <a:t>Pacific Biosciences RS II</a:t>
            </a:r>
          </a:p>
        </p:txBody>
      </p:sp>
      <p:pic>
        <p:nvPicPr>
          <p:cNvPr id="2" name="Picture 1">
            <a:extLst>
              <a:ext uri="{FF2B5EF4-FFF2-40B4-BE49-F238E27FC236}">
                <a16:creationId xmlns:a16="http://schemas.microsoft.com/office/drawing/2014/main" id="{5286926F-A2D7-D54A-9679-98991FADA789}"/>
              </a:ext>
            </a:extLst>
          </p:cNvPr>
          <p:cNvPicPr>
            <a:picLocks noChangeAspect="1"/>
          </p:cNvPicPr>
          <p:nvPr/>
        </p:nvPicPr>
        <p:blipFill rotWithShape="1">
          <a:blip r:embed="rId4">
            <a:extLst>
              <a:ext uri="{28A0092B-C50C-407E-A947-70E740481C1C}">
                <a14:useLocalDpi xmlns:a14="http://schemas.microsoft.com/office/drawing/2010/main"/>
              </a:ext>
            </a:extLst>
          </a:blip>
          <a:srcRect l="8748" t="4106"/>
          <a:stretch/>
        </p:blipFill>
        <p:spPr>
          <a:xfrm>
            <a:off x="659168" y="2865864"/>
            <a:ext cx="1522463" cy="2990331"/>
          </a:xfrm>
          <a:prstGeom prst="rect">
            <a:avLst/>
          </a:prstGeom>
        </p:spPr>
      </p:pic>
      <p:sp>
        <p:nvSpPr>
          <p:cNvPr id="25" name="Text Box 14">
            <a:extLst>
              <a:ext uri="{FF2B5EF4-FFF2-40B4-BE49-F238E27FC236}">
                <a16:creationId xmlns:a16="http://schemas.microsoft.com/office/drawing/2014/main" id="{2CACA9BA-5821-1048-8CBA-9D82E07E5188}"/>
              </a:ext>
            </a:extLst>
          </p:cNvPr>
          <p:cNvSpPr txBox="1">
            <a:spLocks noChangeArrowheads="1"/>
          </p:cNvSpPr>
          <p:nvPr/>
        </p:nvSpPr>
        <p:spPr bwMode="auto">
          <a:xfrm>
            <a:off x="227637" y="5698152"/>
            <a:ext cx="2226045" cy="454485"/>
          </a:xfrm>
          <a:prstGeom prst="rect">
            <a:avLst/>
          </a:prstGeom>
          <a:noFill/>
          <a:ln w="9525">
            <a:noFill/>
            <a:round/>
            <a:headEnd/>
            <a:tailEnd/>
          </a:ln>
        </p:spPr>
        <p:txBody>
          <a:bodyPr wrap="none" lIns="81639" tIns="40820" rIns="81639" bIns="40820"/>
          <a:lstStyle/>
          <a:p>
            <a:pP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pPr>
            <a:r>
              <a:rPr lang="en-US">
                <a:latin typeface="Calibri" panose="020F0502020204030204" pitchFamily="34" charset="0"/>
                <a:cs typeface="Calibri" panose="020F0502020204030204" pitchFamily="34" charset="0"/>
              </a:rPr>
              <a:t>Illumina </a:t>
            </a:r>
            <a:r>
              <a:rPr lang="en-US" err="1">
                <a:latin typeface="Calibri" panose="020F0502020204030204" pitchFamily="34" charset="0"/>
                <a:cs typeface="Calibri" panose="020F0502020204030204" pitchFamily="34" charset="0"/>
              </a:rPr>
              <a:t>NovaSeq</a:t>
            </a:r>
            <a:r>
              <a:rPr lang="en-US">
                <a:latin typeface="Calibri" panose="020F0502020204030204" pitchFamily="34" charset="0"/>
                <a:cs typeface="Calibri" panose="020F0502020204030204" pitchFamily="34" charset="0"/>
              </a:rPr>
              <a:t> 6000</a:t>
            </a:r>
          </a:p>
        </p:txBody>
      </p:sp>
      <p:pic>
        <p:nvPicPr>
          <p:cNvPr id="28" name="Picture 6" descr="SmidgION-2018.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rot="20419971">
            <a:off x="5904311" y="4637310"/>
            <a:ext cx="2378084" cy="1355026"/>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p:cNvSpPr/>
          <p:nvPr/>
        </p:nvSpPr>
        <p:spPr>
          <a:xfrm>
            <a:off x="7361099" y="4941168"/>
            <a:ext cx="1387365" cy="923330"/>
          </a:xfrm>
          <a:prstGeom prst="rect">
            <a:avLst/>
          </a:prstGeom>
        </p:spPr>
        <p:txBody>
          <a:bodyPr wrap="square">
            <a:spAutoFit/>
          </a:bodyPr>
          <a:lstStyle/>
          <a:p>
            <a:pPr algn="ct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a:latin typeface="Calibri" panose="020F0502020204030204" pitchFamily="34" charset="0"/>
                <a:cs typeface="Calibri" panose="020F0502020204030204" pitchFamily="34" charset="0"/>
              </a:rPr>
              <a:t>Oxford</a:t>
            </a:r>
          </a:p>
          <a:p>
            <a:pPr algn="ctr">
              <a:tabLst>
                <a:tab pos="0" algn="l"/>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a:latin typeface="Calibri" panose="020F0502020204030204" pitchFamily="34" charset="0"/>
                <a:cs typeface="Calibri" panose="020F0502020204030204" pitchFamily="34" charset="0"/>
              </a:rPr>
              <a:t>Nanopore </a:t>
            </a:r>
            <a:r>
              <a:rPr lang="en-US" err="1">
                <a:latin typeface="Calibri" panose="020F0502020204030204" pitchFamily="34" charset="0"/>
                <a:cs typeface="Calibri" panose="020F0502020204030204" pitchFamily="34" charset="0"/>
              </a:rPr>
              <a:t>SmidgION</a:t>
            </a:r>
            <a:endParaRPr lang="en-US">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BB9ACE75-2A91-FF48-BB7A-B238CC199F0D}"/>
              </a:ext>
            </a:extLst>
          </p:cNvPr>
          <p:cNvSpPr>
            <a:spLocks noGrp="1"/>
          </p:cNvSpPr>
          <p:nvPr>
            <p:ph type="title"/>
          </p:nvPr>
        </p:nvSpPr>
        <p:spPr/>
        <p:txBody>
          <a:bodyPr/>
          <a:lstStyle/>
          <a:p>
            <a:r>
              <a:rPr lang="en-US"/>
              <a:t>High-Throughput Sequencers</a:t>
            </a:r>
          </a:p>
        </p:txBody>
      </p:sp>
      <p:sp>
        <p:nvSpPr>
          <p:cNvPr id="3" name="Slide Number Placeholder 2"/>
          <p:cNvSpPr>
            <a:spLocks noGrp="1"/>
          </p:cNvSpPr>
          <p:nvPr>
            <p:ph type="sldNum" sz="quarter" idx="11"/>
          </p:nvPr>
        </p:nvSpPr>
        <p:spPr/>
        <p:txBody>
          <a:bodyPr/>
          <a:lstStyle/>
          <a:p>
            <a:fld id="{6E86574E-FA2E-425B-A84C-39F9592E9ECB}" type="slidenum">
              <a:rPr lang="en-US" altLang="en-US" smtClean="0"/>
              <a:pPr/>
              <a:t>43</a:t>
            </a:fld>
            <a:endParaRPr lang="en-US" altLang="en-US"/>
          </a:p>
        </p:txBody>
      </p:sp>
      <p:pic>
        <p:nvPicPr>
          <p:cNvPr id="4" name="Picture 3">
            <a:extLst>
              <a:ext uri="{FF2B5EF4-FFF2-40B4-BE49-F238E27FC236}">
                <a16:creationId xmlns:a16="http://schemas.microsoft.com/office/drawing/2014/main" id="{80604968-A48F-7F4C-8018-E4032C22CB1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813213" y="3655082"/>
            <a:ext cx="2826635" cy="2198457"/>
          </a:xfrm>
          <a:prstGeom prst="rect">
            <a:avLst/>
          </a:prstGeom>
        </p:spPr>
      </p:pic>
      <p:pic>
        <p:nvPicPr>
          <p:cNvPr id="5" name="Picture 4">
            <a:extLst>
              <a:ext uri="{FF2B5EF4-FFF2-40B4-BE49-F238E27FC236}">
                <a16:creationId xmlns:a16="http://schemas.microsoft.com/office/drawing/2014/main" id="{750A2965-1724-534D-BB34-BC89C68792B6}"/>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2933433" y="869263"/>
            <a:ext cx="1854591" cy="2935859"/>
          </a:xfrm>
          <a:prstGeom prst="rect">
            <a:avLst/>
          </a:prstGeom>
        </p:spPr>
      </p:pic>
      <p:sp>
        <p:nvSpPr>
          <p:cNvPr id="7" name="Rectangle 6">
            <a:extLst>
              <a:ext uri="{FF2B5EF4-FFF2-40B4-BE49-F238E27FC236}">
                <a16:creationId xmlns:a16="http://schemas.microsoft.com/office/drawing/2014/main" id="{34E6AA61-728F-A647-A582-56CFE877C4B9}"/>
              </a:ext>
            </a:extLst>
          </p:cNvPr>
          <p:cNvSpPr/>
          <p:nvPr/>
        </p:nvSpPr>
        <p:spPr>
          <a:xfrm>
            <a:off x="4728805" y="2090916"/>
            <a:ext cx="1317990" cy="923330"/>
          </a:xfrm>
          <a:prstGeom prst="rect">
            <a:avLst/>
          </a:prstGeom>
        </p:spPr>
        <p:txBody>
          <a:bodyPr wrap="none">
            <a:spAutoFit/>
          </a:bodyPr>
          <a:lstStyle/>
          <a:p>
            <a:r>
              <a:rPr lang="en-US">
                <a:latin typeface="Calibri" panose="020F0502020204030204" pitchFamily="34" charset="0"/>
                <a:cs typeface="Calibri" panose="020F0502020204030204" pitchFamily="34" charset="0"/>
              </a:rPr>
              <a:t>Pacific </a:t>
            </a:r>
          </a:p>
          <a:p>
            <a:r>
              <a:rPr lang="en-US">
                <a:latin typeface="Calibri" panose="020F0502020204030204" pitchFamily="34" charset="0"/>
                <a:cs typeface="Calibri" panose="020F0502020204030204" pitchFamily="34" charset="0"/>
              </a:rPr>
              <a:t>Biosciences </a:t>
            </a:r>
          </a:p>
          <a:p>
            <a:r>
              <a:rPr lang="en-US">
                <a:latin typeface="Calibri" panose="020F0502020204030204" pitchFamily="34" charset="0"/>
                <a:cs typeface="Calibri" panose="020F0502020204030204" pitchFamily="34" charset="0"/>
              </a:rPr>
              <a:t>Sequel II</a:t>
            </a:r>
          </a:p>
        </p:txBody>
      </p:sp>
      <p:pic>
        <p:nvPicPr>
          <p:cNvPr id="8" name="Picture 7">
            <a:extLst>
              <a:ext uri="{FF2B5EF4-FFF2-40B4-BE49-F238E27FC236}">
                <a16:creationId xmlns:a16="http://schemas.microsoft.com/office/drawing/2014/main" id="{23229967-EAD1-274A-AE95-6D6FC05060BD}"/>
              </a:ext>
            </a:extLst>
          </p:cNvPr>
          <p:cNvPicPr>
            <a:picLocks noChangeAspect="1"/>
          </p:cNvPicPr>
          <p:nvPr/>
        </p:nvPicPr>
        <p:blipFill>
          <a:blip r:embed="rId8"/>
          <a:stretch>
            <a:fillRect/>
          </a:stretch>
        </p:blipFill>
        <p:spPr>
          <a:xfrm>
            <a:off x="6125961" y="1108776"/>
            <a:ext cx="2559162" cy="1796468"/>
          </a:xfrm>
          <a:prstGeom prst="rect">
            <a:avLst/>
          </a:prstGeom>
        </p:spPr>
      </p:pic>
      <p:sp>
        <p:nvSpPr>
          <p:cNvPr id="9" name="Rectangle 8">
            <a:extLst>
              <a:ext uri="{FF2B5EF4-FFF2-40B4-BE49-F238E27FC236}">
                <a16:creationId xmlns:a16="http://schemas.microsoft.com/office/drawing/2014/main" id="{718B4294-5F14-AF42-94E3-9B5A8E6AF93F}"/>
              </a:ext>
            </a:extLst>
          </p:cNvPr>
          <p:cNvSpPr/>
          <p:nvPr/>
        </p:nvSpPr>
        <p:spPr>
          <a:xfrm>
            <a:off x="5931345" y="944360"/>
            <a:ext cx="1357936" cy="923330"/>
          </a:xfrm>
          <a:prstGeom prst="rect">
            <a:avLst/>
          </a:prstGeom>
        </p:spPr>
        <p:txBody>
          <a:bodyPr wrap="none">
            <a:spAutoFit/>
          </a:bodyPr>
          <a:lstStyle/>
          <a:p>
            <a:r>
              <a:rPr lang="en-US">
                <a:latin typeface="Calibri" panose="020F0502020204030204" pitchFamily="34" charset="0"/>
                <a:cs typeface="Calibri" panose="020F0502020204030204" pitchFamily="34" charset="0"/>
              </a:rPr>
              <a:t>Oxford </a:t>
            </a:r>
          </a:p>
          <a:p>
            <a:r>
              <a:rPr lang="en-US">
                <a:latin typeface="Calibri" panose="020F0502020204030204" pitchFamily="34" charset="0"/>
                <a:cs typeface="Calibri" panose="020F0502020204030204" pitchFamily="34" charset="0"/>
              </a:rPr>
              <a:t>Nanopore </a:t>
            </a:r>
          </a:p>
          <a:p>
            <a:r>
              <a:rPr lang="en-US" err="1">
                <a:latin typeface="Calibri" panose="020F0502020204030204" pitchFamily="34" charset="0"/>
                <a:cs typeface="Calibri" panose="020F0502020204030204" pitchFamily="34" charset="0"/>
              </a:rPr>
              <a:t>PromethION</a:t>
            </a:r>
            <a:endParaRPr lang="en-US">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EE071B56-2764-9D4E-8045-45BFB073568C}"/>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27637" y="836712"/>
            <a:ext cx="2601870" cy="1732710"/>
          </a:xfrm>
          <a:prstGeom prst="rect">
            <a:avLst/>
          </a:prstGeom>
        </p:spPr>
      </p:pic>
    </p:spTree>
    <p:extLst>
      <p:ext uri="{BB962C8B-B14F-4D97-AF65-F5344CB8AC3E}">
        <p14:creationId xmlns:p14="http://schemas.microsoft.com/office/powerpoint/2010/main" val="359716398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62815-EAC0-0443-921D-8116108E4FC5}"/>
              </a:ext>
            </a:extLst>
          </p:cNvPr>
          <p:cNvSpPr>
            <a:spLocks noGrp="1"/>
          </p:cNvSpPr>
          <p:nvPr>
            <p:ph type="title"/>
          </p:nvPr>
        </p:nvSpPr>
        <p:spPr/>
        <p:txBody>
          <a:bodyPr/>
          <a:lstStyle/>
          <a:p>
            <a:r>
              <a:rPr lang="en-US" dirty="0"/>
              <a:t>Oxford Nanopore Sequencers</a:t>
            </a:r>
          </a:p>
        </p:txBody>
      </p:sp>
      <p:sp>
        <p:nvSpPr>
          <p:cNvPr id="4" name="Slide Number Placeholder 3">
            <a:extLst>
              <a:ext uri="{FF2B5EF4-FFF2-40B4-BE49-F238E27FC236}">
                <a16:creationId xmlns:a16="http://schemas.microsoft.com/office/drawing/2014/main" id="{769DDFA7-2C9F-BB41-8675-DB4931B1C9B6}"/>
              </a:ext>
            </a:extLst>
          </p:cNvPr>
          <p:cNvSpPr>
            <a:spLocks noGrp="1"/>
          </p:cNvSpPr>
          <p:nvPr>
            <p:ph type="sldNum" sz="quarter" idx="11"/>
          </p:nvPr>
        </p:nvSpPr>
        <p:spPr/>
        <p:txBody>
          <a:bodyPr/>
          <a:lstStyle/>
          <a:p>
            <a:fld id="{323594FA-E141-4234-AE05-360401972BE7}" type="slidenum">
              <a:rPr lang="en-US" altLang="en-US" smtClean="0"/>
              <a:pPr/>
              <a:t>44</a:t>
            </a:fld>
            <a:endParaRPr lang="en-US" altLang="en-US"/>
          </a:p>
        </p:txBody>
      </p:sp>
      <p:sp>
        <p:nvSpPr>
          <p:cNvPr id="7" name="Rectangle 6">
            <a:extLst>
              <a:ext uri="{FF2B5EF4-FFF2-40B4-BE49-F238E27FC236}">
                <a16:creationId xmlns:a16="http://schemas.microsoft.com/office/drawing/2014/main" id="{761B8060-0F78-304C-9CBB-8443DCE19FA3}"/>
              </a:ext>
            </a:extLst>
          </p:cNvPr>
          <p:cNvSpPr/>
          <p:nvPr/>
        </p:nvSpPr>
        <p:spPr>
          <a:xfrm>
            <a:off x="1331640" y="6400800"/>
            <a:ext cx="5135445" cy="369332"/>
          </a:xfrm>
          <a:prstGeom prst="rect">
            <a:avLst/>
          </a:prstGeom>
        </p:spPr>
        <p:txBody>
          <a:bodyPr wrap="none">
            <a:spAutoFit/>
          </a:bodyPr>
          <a:lstStyle/>
          <a:p>
            <a:r>
              <a:rPr lang="en-US" dirty="0">
                <a:hlinkClick r:id="rId2"/>
              </a:rPr>
              <a:t>https://nanoporetech.com/products/comparison</a:t>
            </a:r>
            <a:r>
              <a:rPr lang="en-US" dirty="0"/>
              <a:t> </a:t>
            </a:r>
          </a:p>
        </p:txBody>
      </p:sp>
      <p:pic>
        <p:nvPicPr>
          <p:cNvPr id="10" name="Picture 9">
            <a:extLst>
              <a:ext uri="{FF2B5EF4-FFF2-40B4-BE49-F238E27FC236}">
                <a16:creationId xmlns:a16="http://schemas.microsoft.com/office/drawing/2014/main" id="{0E4CEDE6-CA7A-7943-BE85-439A923AC3E2}"/>
              </a:ext>
            </a:extLst>
          </p:cNvPr>
          <p:cNvPicPr>
            <a:picLocks noChangeAspect="1"/>
          </p:cNvPicPr>
          <p:nvPr/>
        </p:nvPicPr>
        <p:blipFill>
          <a:blip r:embed="rId3"/>
          <a:stretch>
            <a:fillRect/>
          </a:stretch>
        </p:blipFill>
        <p:spPr>
          <a:xfrm>
            <a:off x="6416728" y="260648"/>
            <a:ext cx="2625085" cy="469015"/>
          </a:xfrm>
          <a:prstGeom prst="rect">
            <a:avLst/>
          </a:prstGeom>
        </p:spPr>
      </p:pic>
      <p:graphicFrame>
        <p:nvGraphicFramePr>
          <p:cNvPr id="11" name="Table 10">
            <a:extLst>
              <a:ext uri="{FF2B5EF4-FFF2-40B4-BE49-F238E27FC236}">
                <a16:creationId xmlns:a16="http://schemas.microsoft.com/office/drawing/2014/main" id="{5A0CA862-0F60-0C4A-A6F3-397886D073B3}"/>
              </a:ext>
            </a:extLst>
          </p:cNvPr>
          <p:cNvGraphicFramePr>
            <a:graphicFrameLocks noGrp="1"/>
          </p:cNvGraphicFramePr>
          <p:nvPr/>
        </p:nvGraphicFramePr>
        <p:xfrm>
          <a:off x="29520" y="2629194"/>
          <a:ext cx="9114482" cy="3672000"/>
        </p:xfrm>
        <a:graphic>
          <a:graphicData uri="http://schemas.openxmlformats.org/drawingml/2006/table">
            <a:tbl>
              <a:tblPr>
                <a:tableStyleId>{775DCB02-9BB8-47FD-8907-85C794F793BA}</a:tableStyleId>
              </a:tblPr>
              <a:tblGrid>
                <a:gridCol w="1918837">
                  <a:extLst>
                    <a:ext uri="{9D8B030D-6E8A-4147-A177-3AD203B41FA5}">
                      <a16:colId xmlns:a16="http://schemas.microsoft.com/office/drawing/2014/main" val="1043984103"/>
                    </a:ext>
                  </a:extLst>
                </a:gridCol>
                <a:gridCol w="1439129">
                  <a:extLst>
                    <a:ext uri="{9D8B030D-6E8A-4147-A177-3AD203B41FA5}">
                      <a16:colId xmlns:a16="http://schemas.microsoft.com/office/drawing/2014/main" val="1129943280"/>
                    </a:ext>
                  </a:extLst>
                </a:gridCol>
                <a:gridCol w="1439129">
                  <a:extLst>
                    <a:ext uri="{9D8B030D-6E8A-4147-A177-3AD203B41FA5}">
                      <a16:colId xmlns:a16="http://schemas.microsoft.com/office/drawing/2014/main" val="161811307"/>
                    </a:ext>
                  </a:extLst>
                </a:gridCol>
                <a:gridCol w="1439129">
                  <a:extLst>
                    <a:ext uri="{9D8B030D-6E8A-4147-A177-3AD203B41FA5}">
                      <a16:colId xmlns:a16="http://schemas.microsoft.com/office/drawing/2014/main" val="285764837"/>
                    </a:ext>
                  </a:extLst>
                </a:gridCol>
                <a:gridCol w="1439129">
                  <a:extLst>
                    <a:ext uri="{9D8B030D-6E8A-4147-A177-3AD203B41FA5}">
                      <a16:colId xmlns:a16="http://schemas.microsoft.com/office/drawing/2014/main" val="3948394152"/>
                    </a:ext>
                  </a:extLst>
                </a:gridCol>
                <a:gridCol w="1439129">
                  <a:extLst>
                    <a:ext uri="{9D8B030D-6E8A-4147-A177-3AD203B41FA5}">
                      <a16:colId xmlns:a16="http://schemas.microsoft.com/office/drawing/2014/main" val="1002816810"/>
                    </a:ext>
                  </a:extLst>
                </a:gridCol>
              </a:tblGrid>
              <a:tr h="612000">
                <a:tc>
                  <a:txBody>
                    <a:bodyPr/>
                    <a:lstStyle/>
                    <a:p>
                      <a:pPr algn="ctr" fontAlgn="t"/>
                      <a:r>
                        <a:rPr lang="en-US" sz="1600" dirty="0">
                          <a:solidFill>
                            <a:schemeClr val="bg1"/>
                          </a:solidFill>
                          <a:effectLst/>
                          <a:latin typeface="+mn-lt"/>
                        </a:rPr>
                        <a:t> </a:t>
                      </a:r>
                    </a:p>
                  </a:txBody>
                  <a:tcPr marL="45765" marR="45765" marT="22882" marB="22882" anchor="ctr">
                    <a:solidFill>
                      <a:schemeClr val="bg1"/>
                    </a:solidFill>
                  </a:tcPr>
                </a:tc>
                <a:tc>
                  <a:txBody>
                    <a:bodyPr/>
                    <a:lstStyle/>
                    <a:p>
                      <a:pPr algn="ctr" fontAlgn="t"/>
                      <a:r>
                        <a:rPr lang="en-US" sz="1600" b="1" dirty="0" err="1">
                          <a:solidFill>
                            <a:schemeClr val="bg1"/>
                          </a:solidFill>
                          <a:effectLst/>
                          <a:latin typeface="+mn-lt"/>
                        </a:rPr>
                        <a:t>MinION</a:t>
                      </a:r>
                      <a:r>
                        <a:rPr lang="en-US" sz="1600" b="1" dirty="0">
                          <a:solidFill>
                            <a:schemeClr val="bg1"/>
                          </a:solidFill>
                          <a:effectLst/>
                          <a:latin typeface="+mn-lt"/>
                        </a:rPr>
                        <a:t> Mk1B</a:t>
                      </a:r>
                    </a:p>
                  </a:txBody>
                  <a:tcPr marL="45765" marR="45765" marT="22882" marB="22882" anchor="ctr">
                    <a:solidFill>
                      <a:srgbClr val="0084A8"/>
                    </a:solidFill>
                  </a:tcPr>
                </a:tc>
                <a:tc>
                  <a:txBody>
                    <a:bodyPr/>
                    <a:lstStyle/>
                    <a:p>
                      <a:pPr algn="ctr" fontAlgn="t"/>
                      <a:r>
                        <a:rPr lang="en-US" sz="1600" b="1">
                          <a:solidFill>
                            <a:schemeClr val="bg1"/>
                          </a:solidFill>
                          <a:effectLst/>
                          <a:latin typeface="+mn-lt"/>
                        </a:rPr>
                        <a:t>MinION Mk1C</a:t>
                      </a:r>
                    </a:p>
                  </a:txBody>
                  <a:tcPr marL="45765" marR="45765" marT="22882" marB="22882" anchor="ctr">
                    <a:solidFill>
                      <a:srgbClr val="0084A8"/>
                    </a:solidFill>
                  </a:tcPr>
                </a:tc>
                <a:tc>
                  <a:txBody>
                    <a:bodyPr/>
                    <a:lstStyle/>
                    <a:p>
                      <a:pPr algn="ctr" fontAlgn="t"/>
                      <a:r>
                        <a:rPr lang="en-US" sz="1600" b="1">
                          <a:solidFill>
                            <a:schemeClr val="bg1"/>
                          </a:solidFill>
                          <a:effectLst/>
                          <a:latin typeface="+mn-lt"/>
                        </a:rPr>
                        <a:t>GridION Mk1</a:t>
                      </a:r>
                    </a:p>
                  </a:txBody>
                  <a:tcPr marL="45765" marR="45765" marT="22882" marB="22882" anchor="ctr">
                    <a:solidFill>
                      <a:srgbClr val="0084A8"/>
                    </a:solidFill>
                  </a:tcPr>
                </a:tc>
                <a:tc>
                  <a:txBody>
                    <a:bodyPr/>
                    <a:lstStyle/>
                    <a:p>
                      <a:pPr algn="ctr" fontAlgn="t"/>
                      <a:r>
                        <a:rPr lang="en-US" sz="1600" b="1">
                          <a:solidFill>
                            <a:schemeClr val="bg1"/>
                          </a:solidFill>
                          <a:effectLst/>
                          <a:latin typeface="+mn-lt"/>
                        </a:rPr>
                        <a:t>PromethION 24</a:t>
                      </a:r>
                    </a:p>
                  </a:txBody>
                  <a:tcPr marL="45765" marR="45765" marT="22882" marB="22882" anchor="ctr">
                    <a:solidFill>
                      <a:srgbClr val="0084A8"/>
                    </a:solidFill>
                  </a:tcPr>
                </a:tc>
                <a:tc>
                  <a:txBody>
                    <a:bodyPr/>
                    <a:lstStyle/>
                    <a:p>
                      <a:pPr algn="ctr" fontAlgn="t"/>
                      <a:r>
                        <a:rPr lang="en-US" sz="1600" b="1" dirty="0" err="1">
                          <a:solidFill>
                            <a:schemeClr val="bg1"/>
                          </a:solidFill>
                          <a:effectLst/>
                          <a:latin typeface="+mn-lt"/>
                        </a:rPr>
                        <a:t>PromethION</a:t>
                      </a:r>
                      <a:r>
                        <a:rPr lang="en-US" sz="1600" b="1" dirty="0">
                          <a:solidFill>
                            <a:schemeClr val="bg1"/>
                          </a:solidFill>
                          <a:effectLst/>
                          <a:latin typeface="+mn-lt"/>
                        </a:rPr>
                        <a:t> 48</a:t>
                      </a:r>
                    </a:p>
                  </a:txBody>
                  <a:tcPr marL="45765" marR="45765" marT="22882" marB="22882" anchor="ctr">
                    <a:solidFill>
                      <a:srgbClr val="0084A8"/>
                    </a:solidFill>
                  </a:tcPr>
                </a:tc>
                <a:extLst>
                  <a:ext uri="{0D108BD9-81ED-4DB2-BD59-A6C34878D82A}">
                    <a16:rowId xmlns:a16="http://schemas.microsoft.com/office/drawing/2014/main" val="2316883071"/>
                  </a:ext>
                </a:extLst>
              </a:tr>
              <a:tr h="612000">
                <a:tc>
                  <a:txBody>
                    <a:bodyPr/>
                    <a:lstStyle/>
                    <a:p>
                      <a:pPr algn="l" fontAlgn="t"/>
                      <a:r>
                        <a:rPr lang="en-US" sz="1600" b="1" dirty="0">
                          <a:solidFill>
                            <a:schemeClr val="bg1"/>
                          </a:solidFill>
                          <a:effectLst/>
                          <a:latin typeface="+mn-lt"/>
                        </a:rPr>
                        <a:t>Read length</a:t>
                      </a:r>
                    </a:p>
                  </a:txBody>
                  <a:tcPr marL="45765" marR="45765" marT="22882" marB="22882" anchor="ctr">
                    <a:solidFill>
                      <a:srgbClr val="0084A8"/>
                    </a:solidFill>
                  </a:tcPr>
                </a:tc>
                <a:tc>
                  <a:txBody>
                    <a:bodyPr/>
                    <a:lstStyle/>
                    <a:p>
                      <a:pPr algn="ctr" fontAlgn="t"/>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sz="1600" dirty="0">
                          <a:solidFill>
                            <a:schemeClr val="tx1"/>
                          </a:solidFill>
                          <a:effectLst/>
                          <a:latin typeface="+mn-lt"/>
                        </a:rPr>
                        <a:t>&gt; 2Mb</a:t>
                      </a:r>
                    </a:p>
                  </a:txBody>
                  <a:tcPr marL="45765" marR="45765" marT="22882" marB="22882" anchor="ctr">
                    <a:solidFill>
                      <a:schemeClr val="bg1"/>
                    </a:solidFill>
                  </a:tcPr>
                </a:tc>
                <a:extLst>
                  <a:ext uri="{0D108BD9-81ED-4DB2-BD59-A6C34878D82A}">
                    <a16:rowId xmlns:a16="http://schemas.microsoft.com/office/drawing/2014/main" val="1351906485"/>
                  </a:ext>
                </a:extLst>
              </a:tr>
              <a:tr h="612000">
                <a:tc>
                  <a:txBody>
                    <a:bodyPr/>
                    <a:lstStyle/>
                    <a:p>
                      <a:pPr algn="l" fontAlgn="t"/>
                      <a:r>
                        <a:rPr lang="en-US" sz="1600" b="1" dirty="0">
                          <a:solidFill>
                            <a:schemeClr val="bg1"/>
                          </a:solidFill>
                          <a:effectLst/>
                          <a:latin typeface="+mn-lt"/>
                        </a:rPr>
                        <a:t>Yield per flow cell</a:t>
                      </a:r>
                    </a:p>
                  </a:txBody>
                  <a:tcPr marL="45765" marR="45765" marT="22882" marB="22882" anchor="ctr">
                    <a:solidFill>
                      <a:srgbClr val="0084A8"/>
                    </a:solidFill>
                  </a:tcPr>
                </a:tc>
                <a:tc>
                  <a:txBody>
                    <a:bodyPr/>
                    <a:lstStyle/>
                    <a:p>
                      <a:pPr algn="ctr" fontAlgn="t"/>
                      <a:r>
                        <a:rPr lang="en-US" sz="1600">
                          <a:solidFill>
                            <a:schemeClr val="tx1"/>
                          </a:solidFill>
                          <a:effectLst/>
                          <a:latin typeface="+mn-lt"/>
                        </a:rPr>
                        <a:t>50 Gb</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50 Gb</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50 Gb</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220 Gb</a:t>
                      </a:r>
                    </a:p>
                  </a:txBody>
                  <a:tcPr marL="45765" marR="45765" marT="22882" marB="22882" anchor="ctr">
                    <a:solidFill>
                      <a:schemeClr val="bg1"/>
                    </a:solidFill>
                  </a:tcPr>
                </a:tc>
                <a:tc>
                  <a:txBody>
                    <a:bodyPr/>
                    <a:lstStyle/>
                    <a:p>
                      <a:pPr algn="ctr" fontAlgn="t"/>
                      <a:r>
                        <a:rPr lang="en-US" sz="1600" dirty="0">
                          <a:solidFill>
                            <a:schemeClr val="tx1"/>
                          </a:solidFill>
                          <a:effectLst/>
                          <a:latin typeface="+mn-lt"/>
                        </a:rPr>
                        <a:t>220 Gb</a:t>
                      </a:r>
                    </a:p>
                  </a:txBody>
                  <a:tcPr marL="45765" marR="45765" marT="22882" marB="22882" anchor="ctr">
                    <a:solidFill>
                      <a:schemeClr val="bg1"/>
                    </a:solidFill>
                  </a:tcPr>
                </a:tc>
                <a:extLst>
                  <a:ext uri="{0D108BD9-81ED-4DB2-BD59-A6C34878D82A}">
                    <a16:rowId xmlns:a16="http://schemas.microsoft.com/office/drawing/2014/main" val="1122346942"/>
                  </a:ext>
                </a:extLst>
              </a:tr>
              <a:tr h="612000">
                <a:tc>
                  <a:txBody>
                    <a:bodyPr/>
                    <a:lstStyle/>
                    <a:p>
                      <a:pPr algn="l" fontAlgn="t"/>
                      <a:r>
                        <a:rPr lang="en-US" sz="1600" b="1">
                          <a:solidFill>
                            <a:schemeClr val="bg1"/>
                          </a:solidFill>
                          <a:effectLst/>
                          <a:latin typeface="+mn-lt"/>
                        </a:rPr>
                        <a:t>Number of flow cells per device</a:t>
                      </a:r>
                    </a:p>
                  </a:txBody>
                  <a:tcPr marL="45765" marR="45765" marT="22882" marB="22882" anchor="ctr">
                    <a:solidFill>
                      <a:srgbClr val="0084A8"/>
                    </a:solidFill>
                  </a:tcPr>
                </a:tc>
                <a:tc>
                  <a:txBody>
                    <a:bodyPr/>
                    <a:lstStyle/>
                    <a:p>
                      <a:pPr algn="ctr" fontAlgn="t"/>
                      <a:r>
                        <a:rPr lang="en-US" sz="1600">
                          <a:solidFill>
                            <a:schemeClr val="tx1"/>
                          </a:solidFill>
                          <a:effectLst/>
                          <a:latin typeface="+mn-lt"/>
                        </a:rPr>
                        <a:t>1</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1</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5</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24</a:t>
                      </a:r>
                    </a:p>
                  </a:txBody>
                  <a:tcPr marL="45765" marR="45765" marT="22882" marB="22882" anchor="ctr">
                    <a:solidFill>
                      <a:schemeClr val="bg1"/>
                    </a:solidFill>
                  </a:tcPr>
                </a:tc>
                <a:tc>
                  <a:txBody>
                    <a:bodyPr/>
                    <a:lstStyle/>
                    <a:p>
                      <a:pPr algn="ctr" fontAlgn="t"/>
                      <a:r>
                        <a:rPr lang="en-US" sz="1600">
                          <a:solidFill>
                            <a:schemeClr val="tx1"/>
                          </a:solidFill>
                          <a:effectLst/>
                          <a:latin typeface="+mn-lt"/>
                        </a:rPr>
                        <a:t>48</a:t>
                      </a:r>
                    </a:p>
                  </a:txBody>
                  <a:tcPr marL="45765" marR="45765" marT="22882" marB="22882" anchor="ctr">
                    <a:solidFill>
                      <a:schemeClr val="bg1"/>
                    </a:solidFill>
                  </a:tcPr>
                </a:tc>
                <a:extLst>
                  <a:ext uri="{0D108BD9-81ED-4DB2-BD59-A6C34878D82A}">
                    <a16:rowId xmlns:a16="http://schemas.microsoft.com/office/drawing/2014/main" val="2701160737"/>
                  </a:ext>
                </a:extLst>
              </a:tr>
              <a:tr h="612000">
                <a:tc>
                  <a:txBody>
                    <a:bodyPr/>
                    <a:lstStyle/>
                    <a:p>
                      <a:pPr algn="l" fontAlgn="t"/>
                      <a:r>
                        <a:rPr lang="en-US" sz="1600" b="1" dirty="0">
                          <a:solidFill>
                            <a:schemeClr val="bg1"/>
                          </a:solidFill>
                          <a:effectLst/>
                          <a:latin typeface="+mn-lt"/>
                        </a:rPr>
                        <a:t>Yield per device</a:t>
                      </a:r>
                    </a:p>
                  </a:txBody>
                  <a:tcPr marL="45765" marR="45765" marT="22882" marB="22882" anchor="ctr">
                    <a:solidFill>
                      <a:srgbClr val="0084A8"/>
                    </a:solidFill>
                  </a:tcPr>
                </a:tc>
                <a:tc>
                  <a:txBody>
                    <a:bodyPr/>
                    <a:lstStyle/>
                    <a:p>
                      <a:pPr algn="ctr" fontAlgn="t"/>
                      <a:r>
                        <a:rPr lang="en-US" sz="1600" dirty="0">
                          <a:solidFill>
                            <a:srgbClr val="FF0000"/>
                          </a:solidFill>
                          <a:effectLst/>
                          <a:latin typeface="+mn-lt"/>
                        </a:rPr>
                        <a:t>&lt;50 Gb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&lt;50 Gb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&lt;250 Gb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&lt;5.2 Tb</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&lt;10.5 Tb</a:t>
                      </a:r>
                    </a:p>
                  </a:txBody>
                  <a:tcPr marL="45765" marR="45765" marT="22882" marB="22882" anchor="ctr">
                    <a:solidFill>
                      <a:schemeClr val="bg1"/>
                    </a:solidFill>
                  </a:tcPr>
                </a:tc>
                <a:extLst>
                  <a:ext uri="{0D108BD9-81ED-4DB2-BD59-A6C34878D82A}">
                    <a16:rowId xmlns:a16="http://schemas.microsoft.com/office/drawing/2014/main" val="847597132"/>
                  </a:ext>
                </a:extLst>
              </a:tr>
              <a:tr h="612000">
                <a:tc>
                  <a:txBody>
                    <a:bodyPr/>
                    <a:lstStyle/>
                    <a:p>
                      <a:pPr algn="l" fontAlgn="t"/>
                      <a:r>
                        <a:rPr lang="en-US" sz="1600" b="1" dirty="0">
                          <a:solidFill>
                            <a:schemeClr val="bg1"/>
                          </a:solidFill>
                          <a:effectLst/>
                          <a:latin typeface="+mn-lt"/>
                        </a:rPr>
                        <a:t>Starting price</a:t>
                      </a:r>
                    </a:p>
                  </a:txBody>
                  <a:tcPr marL="45765" marR="45765" marT="22882" marB="22882" anchor="ctr">
                    <a:solidFill>
                      <a:srgbClr val="0084A8"/>
                    </a:solidFill>
                  </a:tcPr>
                </a:tc>
                <a:tc>
                  <a:txBody>
                    <a:bodyPr/>
                    <a:lstStyle/>
                    <a:p>
                      <a:pPr algn="ctr" fontAlgn="t"/>
                      <a:r>
                        <a:rPr lang="en-US" sz="1600" dirty="0">
                          <a:solidFill>
                            <a:srgbClr val="FF0000"/>
                          </a:solidFill>
                          <a:effectLst/>
                          <a:latin typeface="+mn-lt"/>
                        </a:rPr>
                        <a:t>$1,000</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$4,990</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$49,995</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$195,455</a:t>
                      </a:r>
                    </a:p>
                  </a:txBody>
                  <a:tcPr marL="45765" marR="45765" marT="22882" marB="22882" anchor="ctr">
                    <a:solidFill>
                      <a:schemeClr val="bg1"/>
                    </a:solidFill>
                  </a:tcPr>
                </a:tc>
                <a:tc>
                  <a:txBody>
                    <a:bodyPr/>
                    <a:lstStyle/>
                    <a:p>
                      <a:pPr algn="ctr" fontAlgn="t"/>
                      <a:r>
                        <a:rPr lang="en-US" sz="1600" dirty="0">
                          <a:solidFill>
                            <a:srgbClr val="FF0000"/>
                          </a:solidFill>
                          <a:effectLst/>
                          <a:latin typeface="+mn-lt"/>
                        </a:rPr>
                        <a:t>$327,455</a:t>
                      </a:r>
                    </a:p>
                  </a:txBody>
                  <a:tcPr marL="45765" marR="45765" marT="22882" marB="22882" anchor="ctr">
                    <a:solidFill>
                      <a:schemeClr val="bg1"/>
                    </a:solidFill>
                  </a:tcPr>
                </a:tc>
                <a:extLst>
                  <a:ext uri="{0D108BD9-81ED-4DB2-BD59-A6C34878D82A}">
                    <a16:rowId xmlns:a16="http://schemas.microsoft.com/office/drawing/2014/main" val="4127620895"/>
                  </a:ext>
                </a:extLst>
              </a:tr>
            </a:tbl>
          </a:graphicData>
        </a:graphic>
      </p:graphicFrame>
      <p:sp>
        <p:nvSpPr>
          <p:cNvPr id="12" name="Rectangle 1">
            <a:extLst>
              <a:ext uri="{FF2B5EF4-FFF2-40B4-BE49-F238E27FC236}">
                <a16:creationId xmlns:a16="http://schemas.microsoft.com/office/drawing/2014/main" id="{EC027435-D946-6144-AF82-51CFC4B6B3A0}"/>
              </a:ext>
            </a:extLst>
          </p:cNvPr>
          <p:cNvSpPr>
            <a:spLocks noChangeArrowheads="1"/>
          </p:cNvSpPr>
          <p:nvPr/>
        </p:nvSpPr>
        <p:spPr bwMode="auto">
          <a:xfrm>
            <a:off x="1304925" y="1371600"/>
            <a:ext cx="9144000" cy="0"/>
          </a:xfrm>
          <a:prstGeom prst="rect">
            <a:avLst/>
          </a:prstGeom>
          <a:solidFill>
            <a:srgbClr val="F0EFE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a:ln>
                  <a:noFill/>
                </a:ln>
                <a:solidFill>
                  <a:srgbClr val="4A4A4A"/>
                </a:solidFill>
                <a:effectLst/>
                <a:latin typeface="inherit"/>
              </a:rPr>
            </a:br>
            <a:endParaRPr kumimoji="0" lang="en-US" altLang="en-US" sz="9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5" name="Picture 14">
            <a:extLst>
              <a:ext uri="{FF2B5EF4-FFF2-40B4-BE49-F238E27FC236}">
                <a16:creationId xmlns:a16="http://schemas.microsoft.com/office/drawing/2014/main" id="{217427CB-766E-F646-89AA-716B665D17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848" y="949879"/>
            <a:ext cx="8589825" cy="1614357"/>
          </a:xfrm>
          <a:prstGeom prst="rect">
            <a:avLst/>
          </a:prstGeom>
        </p:spPr>
      </p:pic>
    </p:spTree>
    <p:extLst>
      <p:ext uri="{BB962C8B-B14F-4D97-AF65-F5344CB8AC3E}">
        <p14:creationId xmlns:p14="http://schemas.microsoft.com/office/powerpoint/2010/main" val="299602541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92CF4-B227-3D41-98A2-B623783F373E}"/>
              </a:ext>
            </a:extLst>
          </p:cNvPr>
          <p:cNvSpPr>
            <a:spLocks noGrp="1"/>
          </p:cNvSpPr>
          <p:nvPr>
            <p:ph type="title"/>
          </p:nvPr>
        </p:nvSpPr>
        <p:spPr/>
        <p:txBody>
          <a:bodyPr/>
          <a:lstStyle/>
          <a:p>
            <a:r>
              <a:rPr lang="en-US" dirty="0"/>
              <a:t>Illumina Sequencers</a:t>
            </a:r>
          </a:p>
        </p:txBody>
      </p:sp>
      <p:sp>
        <p:nvSpPr>
          <p:cNvPr id="4" name="Slide Number Placeholder 3">
            <a:extLst>
              <a:ext uri="{FF2B5EF4-FFF2-40B4-BE49-F238E27FC236}">
                <a16:creationId xmlns:a16="http://schemas.microsoft.com/office/drawing/2014/main" id="{1D010959-B067-324B-8564-92AEB97482FF}"/>
              </a:ext>
            </a:extLst>
          </p:cNvPr>
          <p:cNvSpPr>
            <a:spLocks noGrp="1"/>
          </p:cNvSpPr>
          <p:nvPr>
            <p:ph type="sldNum" sz="quarter" idx="11"/>
          </p:nvPr>
        </p:nvSpPr>
        <p:spPr/>
        <p:txBody>
          <a:bodyPr/>
          <a:lstStyle/>
          <a:p>
            <a:fld id="{323594FA-E141-4234-AE05-360401972BE7}" type="slidenum">
              <a:rPr lang="en-US" altLang="en-US" smtClean="0"/>
              <a:pPr/>
              <a:t>45</a:t>
            </a:fld>
            <a:endParaRPr lang="en-US" altLang="en-US"/>
          </a:p>
        </p:txBody>
      </p:sp>
      <p:graphicFrame>
        <p:nvGraphicFramePr>
          <p:cNvPr id="9" name="Table 8">
            <a:extLst>
              <a:ext uri="{FF2B5EF4-FFF2-40B4-BE49-F238E27FC236}">
                <a16:creationId xmlns:a16="http://schemas.microsoft.com/office/drawing/2014/main" id="{4387804A-9EE2-BB43-B75C-3A860397AD14}"/>
              </a:ext>
            </a:extLst>
          </p:cNvPr>
          <p:cNvGraphicFramePr>
            <a:graphicFrameLocks noGrp="1"/>
          </p:cNvGraphicFramePr>
          <p:nvPr/>
        </p:nvGraphicFramePr>
        <p:xfrm>
          <a:off x="72009" y="3212976"/>
          <a:ext cx="9036495" cy="3126560"/>
        </p:xfrm>
        <a:graphic>
          <a:graphicData uri="http://schemas.openxmlformats.org/drawingml/2006/table">
            <a:tbl>
              <a:tblPr>
                <a:tableStyleId>{C4B1156A-380E-4F78-BDF5-A606A8083BF9}</a:tableStyleId>
              </a:tblPr>
              <a:tblGrid>
                <a:gridCol w="1475655">
                  <a:extLst>
                    <a:ext uri="{9D8B030D-6E8A-4147-A177-3AD203B41FA5}">
                      <a16:colId xmlns:a16="http://schemas.microsoft.com/office/drawing/2014/main" val="1572921260"/>
                    </a:ext>
                  </a:extLst>
                </a:gridCol>
                <a:gridCol w="1260140">
                  <a:extLst>
                    <a:ext uri="{9D8B030D-6E8A-4147-A177-3AD203B41FA5}">
                      <a16:colId xmlns:a16="http://schemas.microsoft.com/office/drawing/2014/main" val="1815330125"/>
                    </a:ext>
                  </a:extLst>
                </a:gridCol>
                <a:gridCol w="1260140">
                  <a:extLst>
                    <a:ext uri="{9D8B030D-6E8A-4147-A177-3AD203B41FA5}">
                      <a16:colId xmlns:a16="http://schemas.microsoft.com/office/drawing/2014/main" val="2260076244"/>
                    </a:ext>
                  </a:extLst>
                </a:gridCol>
                <a:gridCol w="1260140">
                  <a:extLst>
                    <a:ext uri="{9D8B030D-6E8A-4147-A177-3AD203B41FA5}">
                      <a16:colId xmlns:a16="http://schemas.microsoft.com/office/drawing/2014/main" val="2685481021"/>
                    </a:ext>
                  </a:extLst>
                </a:gridCol>
                <a:gridCol w="1260140">
                  <a:extLst>
                    <a:ext uri="{9D8B030D-6E8A-4147-A177-3AD203B41FA5}">
                      <a16:colId xmlns:a16="http://schemas.microsoft.com/office/drawing/2014/main" val="2959745887"/>
                    </a:ext>
                  </a:extLst>
                </a:gridCol>
                <a:gridCol w="1260140">
                  <a:extLst>
                    <a:ext uri="{9D8B030D-6E8A-4147-A177-3AD203B41FA5}">
                      <a16:colId xmlns:a16="http://schemas.microsoft.com/office/drawing/2014/main" val="2277945933"/>
                    </a:ext>
                  </a:extLst>
                </a:gridCol>
                <a:gridCol w="1260140">
                  <a:extLst>
                    <a:ext uri="{9D8B030D-6E8A-4147-A177-3AD203B41FA5}">
                      <a16:colId xmlns:a16="http://schemas.microsoft.com/office/drawing/2014/main" val="559356002"/>
                    </a:ext>
                  </a:extLst>
                </a:gridCol>
              </a:tblGrid>
              <a:tr h="625312">
                <a:tc>
                  <a:txBody>
                    <a:bodyPr/>
                    <a:lstStyle/>
                    <a:p>
                      <a:pPr algn="l" fontAlgn="ctr"/>
                      <a:r>
                        <a:rPr lang="en-US" sz="1600" b="1" dirty="0">
                          <a:effectLst/>
                        </a:rPr>
                        <a:t>Run time</a:t>
                      </a:r>
                    </a:p>
                  </a:txBody>
                  <a:tcPr marL="68816" marR="68816" marT="68816" marB="68816" anchor="ctr"/>
                </a:tc>
                <a:tc>
                  <a:txBody>
                    <a:bodyPr/>
                    <a:lstStyle/>
                    <a:p>
                      <a:pPr algn="ctr" fontAlgn="ctr"/>
                      <a:r>
                        <a:rPr lang="en-US" sz="1600" dirty="0">
                          <a:effectLst/>
                        </a:rPr>
                        <a:t>9.5–19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4–24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4–55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12–30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24-48 </a:t>
                      </a:r>
                      <a:r>
                        <a:rPr lang="en-US" sz="1600" dirty="0" err="1">
                          <a:effectLst/>
                        </a:rPr>
                        <a:t>hrs</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13-44 </a:t>
                      </a:r>
                      <a:r>
                        <a:rPr lang="en-US" sz="1600" dirty="0" err="1">
                          <a:effectLst/>
                        </a:rPr>
                        <a:t>hrs</a:t>
                      </a:r>
                      <a:endParaRPr lang="en-US" sz="1600" dirty="0">
                        <a:effectLst/>
                      </a:endParaRPr>
                    </a:p>
                  </a:txBody>
                  <a:tcPr marL="60425" marR="60425" marT="60425" marB="60425" anchor="ctr">
                    <a:solidFill>
                      <a:schemeClr val="bg1"/>
                    </a:solidFill>
                  </a:tcPr>
                </a:tc>
                <a:extLst>
                  <a:ext uri="{0D108BD9-81ED-4DB2-BD59-A6C34878D82A}">
                    <a16:rowId xmlns:a16="http://schemas.microsoft.com/office/drawing/2014/main" val="2445007405"/>
                  </a:ext>
                </a:extLst>
              </a:tr>
              <a:tr h="625312">
                <a:tc>
                  <a:txBody>
                    <a:bodyPr/>
                    <a:lstStyle/>
                    <a:p>
                      <a:pPr algn="l" fontAlgn="ctr"/>
                      <a:r>
                        <a:rPr lang="en-US" sz="1600" b="1" dirty="0">
                          <a:effectLst/>
                        </a:rPr>
                        <a:t>Max. reads per run</a:t>
                      </a:r>
                    </a:p>
                  </a:txBody>
                  <a:tcPr marL="68816" marR="68816" marT="68816" marB="68816" anchor="ctr"/>
                </a:tc>
                <a:tc>
                  <a:txBody>
                    <a:bodyPr/>
                    <a:lstStyle/>
                    <a:p>
                      <a:pPr algn="ctr" fontAlgn="ctr"/>
                      <a:r>
                        <a:rPr lang="en-US" sz="1600">
                          <a:effectLst/>
                        </a:rPr>
                        <a:t>4 million</a:t>
                      </a:r>
                    </a:p>
                  </a:txBody>
                  <a:tcPr marL="68816" marR="68816" marT="68816" marB="68816" anchor="ctr">
                    <a:solidFill>
                      <a:schemeClr val="bg1"/>
                    </a:solidFill>
                  </a:tcPr>
                </a:tc>
                <a:tc>
                  <a:txBody>
                    <a:bodyPr/>
                    <a:lstStyle/>
                    <a:p>
                      <a:pPr algn="ctr" fontAlgn="ctr"/>
                      <a:r>
                        <a:rPr lang="en-US" sz="1600">
                          <a:effectLst/>
                        </a:rPr>
                        <a:t>25 million</a:t>
                      </a:r>
                    </a:p>
                  </a:txBody>
                  <a:tcPr marL="68816" marR="68816" marT="68816" marB="68816" anchor="ctr">
                    <a:solidFill>
                      <a:schemeClr val="bg1"/>
                    </a:solidFill>
                  </a:tcPr>
                </a:tc>
                <a:tc>
                  <a:txBody>
                    <a:bodyPr/>
                    <a:lstStyle/>
                    <a:p>
                      <a:pPr algn="ctr" fontAlgn="ctr"/>
                      <a:r>
                        <a:rPr lang="en-US" sz="1600" dirty="0">
                          <a:effectLst/>
                        </a:rPr>
                        <a:t>25 million</a:t>
                      </a:r>
                    </a:p>
                  </a:txBody>
                  <a:tcPr marL="68816" marR="68816" marT="68816" marB="68816" anchor="ctr">
                    <a:solidFill>
                      <a:schemeClr val="bg1"/>
                    </a:solidFill>
                  </a:tcPr>
                </a:tc>
                <a:tc>
                  <a:txBody>
                    <a:bodyPr/>
                    <a:lstStyle/>
                    <a:p>
                      <a:pPr algn="ctr" fontAlgn="ctr"/>
                      <a:r>
                        <a:rPr lang="en-US" sz="1600">
                          <a:effectLst/>
                        </a:rPr>
                        <a:t>400 million</a:t>
                      </a:r>
                    </a:p>
                  </a:txBody>
                  <a:tcPr marL="68816" marR="68816" marT="68816" marB="68816" anchor="ctr">
                    <a:solidFill>
                      <a:schemeClr val="bg1"/>
                    </a:solidFill>
                  </a:tcPr>
                </a:tc>
                <a:tc>
                  <a:txBody>
                    <a:bodyPr/>
                    <a:lstStyle/>
                    <a:p>
                      <a:pPr algn="ctr" fontAlgn="ctr"/>
                      <a:r>
                        <a:rPr lang="en-US" sz="1600" dirty="0">
                          <a:effectLst/>
                        </a:rPr>
                        <a:t>1 billion</a:t>
                      </a:r>
                    </a:p>
                  </a:txBody>
                  <a:tcPr marL="68816" marR="68816" marT="68816" marB="68816" anchor="ctr">
                    <a:solidFill>
                      <a:schemeClr val="bg1"/>
                    </a:solidFill>
                  </a:tcPr>
                </a:tc>
                <a:tc>
                  <a:txBody>
                    <a:bodyPr/>
                    <a:lstStyle/>
                    <a:p>
                      <a:pPr algn="ctr" fontAlgn="ctr"/>
                      <a:r>
                        <a:rPr lang="en-US" sz="1600" dirty="0">
                          <a:effectLst/>
                        </a:rPr>
                        <a:t>20 billion</a:t>
                      </a:r>
                    </a:p>
                  </a:txBody>
                  <a:tcPr marL="60425" marR="60425" marT="60425" marB="60425" anchor="ctr">
                    <a:solidFill>
                      <a:schemeClr val="bg1"/>
                    </a:solidFill>
                  </a:tcPr>
                </a:tc>
                <a:extLst>
                  <a:ext uri="{0D108BD9-81ED-4DB2-BD59-A6C34878D82A}">
                    <a16:rowId xmlns:a16="http://schemas.microsoft.com/office/drawing/2014/main" val="1408803886"/>
                  </a:ext>
                </a:extLst>
              </a:tr>
              <a:tr h="625312">
                <a:tc>
                  <a:txBody>
                    <a:bodyPr/>
                    <a:lstStyle/>
                    <a:p>
                      <a:pPr algn="l" fontAlgn="ctr"/>
                      <a:r>
                        <a:rPr lang="en-US" sz="1600" b="1" dirty="0">
                          <a:effectLst/>
                        </a:rPr>
                        <a:t>Max. read length</a:t>
                      </a:r>
                    </a:p>
                  </a:txBody>
                  <a:tcPr marL="68816" marR="68816" marT="68816" marB="68816" anchor="ctr"/>
                </a:tc>
                <a:tc>
                  <a:txBody>
                    <a:bodyPr/>
                    <a:lstStyle/>
                    <a:p>
                      <a:pPr algn="ctr" fontAlgn="ctr"/>
                      <a:r>
                        <a:rPr lang="en-US" sz="1600">
                          <a:effectLst/>
                        </a:rPr>
                        <a:t>2 × 150 bp</a:t>
                      </a:r>
                    </a:p>
                  </a:txBody>
                  <a:tcPr marL="68816" marR="68816" marT="68816" marB="68816" anchor="ctr">
                    <a:solidFill>
                      <a:schemeClr val="bg1"/>
                    </a:solidFill>
                  </a:tcPr>
                </a:tc>
                <a:tc>
                  <a:txBody>
                    <a:bodyPr/>
                    <a:lstStyle/>
                    <a:p>
                      <a:pPr algn="ctr" fontAlgn="ctr"/>
                      <a:r>
                        <a:rPr lang="en-US" sz="1600" dirty="0">
                          <a:effectLst/>
                        </a:rPr>
                        <a:t>2 × 150 </a:t>
                      </a:r>
                      <a:r>
                        <a:rPr lang="en-US" sz="1600" dirty="0" err="1">
                          <a:effectLst/>
                        </a:rPr>
                        <a:t>bp</a:t>
                      </a:r>
                      <a:endParaRPr lang="en-US" sz="1600" dirty="0">
                        <a:effectLst/>
                      </a:endParaRPr>
                    </a:p>
                  </a:txBody>
                  <a:tcPr marL="68816" marR="68816" marT="68816" marB="68816" anchor="ctr">
                    <a:solidFill>
                      <a:schemeClr val="bg1"/>
                    </a:solidFill>
                  </a:tcPr>
                </a:tc>
                <a:tc>
                  <a:txBody>
                    <a:bodyPr/>
                    <a:lstStyle/>
                    <a:p>
                      <a:pPr algn="ctr" fontAlgn="ctr"/>
                      <a:r>
                        <a:rPr lang="en-US" sz="1600">
                          <a:effectLst/>
                        </a:rPr>
                        <a:t>2 × 300 bp</a:t>
                      </a:r>
                    </a:p>
                  </a:txBody>
                  <a:tcPr marL="68816" marR="68816" marT="68816" marB="68816" anchor="ctr">
                    <a:solidFill>
                      <a:schemeClr val="bg1"/>
                    </a:solidFill>
                  </a:tcPr>
                </a:tc>
                <a:tc>
                  <a:txBody>
                    <a:bodyPr/>
                    <a:lstStyle/>
                    <a:p>
                      <a:pPr algn="ctr" fontAlgn="ctr"/>
                      <a:r>
                        <a:rPr lang="en-US" sz="1600">
                          <a:effectLst/>
                        </a:rPr>
                        <a:t>2 × 150 bp</a:t>
                      </a:r>
                    </a:p>
                  </a:txBody>
                  <a:tcPr marL="68816" marR="68816" marT="68816" marB="68816" anchor="ctr">
                    <a:solidFill>
                      <a:schemeClr val="bg1"/>
                    </a:solidFill>
                  </a:tcPr>
                </a:tc>
                <a:tc>
                  <a:txBody>
                    <a:bodyPr/>
                    <a:lstStyle/>
                    <a:p>
                      <a:pPr algn="ctr" fontAlgn="ctr"/>
                      <a:r>
                        <a:rPr lang="en-US" sz="1600" dirty="0">
                          <a:effectLst/>
                        </a:rPr>
                        <a:t>2 × 150 </a:t>
                      </a:r>
                      <a:r>
                        <a:rPr lang="en-US" sz="1600" dirty="0" err="1">
                          <a:effectLst/>
                        </a:rPr>
                        <a:t>bp</a:t>
                      </a:r>
                      <a:endParaRPr lang="en-US" sz="1600" dirty="0">
                        <a:effectLst/>
                      </a:endParaRPr>
                    </a:p>
                  </a:txBody>
                  <a:tcPr marL="68816" marR="68816" marT="68816" marB="68816" anchor="ctr">
                    <a:solidFill>
                      <a:schemeClr val="bg1"/>
                    </a:solidFill>
                  </a:tcPr>
                </a:tc>
                <a:tc>
                  <a:txBody>
                    <a:bodyPr/>
                    <a:lstStyle/>
                    <a:p>
                      <a:pPr algn="ctr" fontAlgn="ctr"/>
                      <a:r>
                        <a:rPr lang="en-US" sz="1600" dirty="0">
                          <a:effectLst/>
                        </a:rPr>
                        <a:t>2 x 250</a:t>
                      </a:r>
                    </a:p>
                  </a:txBody>
                  <a:tcPr marL="60425" marR="60425" marT="60425" marB="60425" anchor="ctr">
                    <a:solidFill>
                      <a:schemeClr val="bg1"/>
                    </a:solidFill>
                  </a:tcPr>
                </a:tc>
                <a:extLst>
                  <a:ext uri="{0D108BD9-81ED-4DB2-BD59-A6C34878D82A}">
                    <a16:rowId xmlns:a16="http://schemas.microsoft.com/office/drawing/2014/main" val="1784464204"/>
                  </a:ext>
                </a:extLst>
              </a:tr>
              <a:tr h="625312">
                <a:tc>
                  <a:txBody>
                    <a:bodyPr/>
                    <a:lstStyle/>
                    <a:p>
                      <a:pPr algn="l" fontAlgn="ctr"/>
                      <a:r>
                        <a:rPr lang="en-US" sz="1600" b="1" dirty="0">
                          <a:effectLst/>
                        </a:rPr>
                        <a:t>Max. output</a:t>
                      </a:r>
                    </a:p>
                  </a:txBody>
                  <a:tcPr marL="68816" marR="68816" marT="68816" marB="68816" anchor="ctr"/>
                </a:tc>
                <a:tc>
                  <a:txBody>
                    <a:bodyPr/>
                    <a:lstStyle/>
                    <a:p>
                      <a:pPr algn="ctr" fontAlgn="ctr"/>
                      <a:r>
                        <a:rPr lang="en-US" sz="1600" dirty="0">
                          <a:solidFill>
                            <a:srgbClr val="FF0000"/>
                          </a:solidFill>
                          <a:effectLst/>
                        </a:rPr>
                        <a:t>1.2 Gb</a:t>
                      </a:r>
                    </a:p>
                  </a:txBody>
                  <a:tcPr marL="68816" marR="68816" marT="68816" marB="68816" anchor="ctr">
                    <a:solidFill>
                      <a:schemeClr val="bg1"/>
                    </a:solidFill>
                  </a:tcPr>
                </a:tc>
                <a:tc>
                  <a:txBody>
                    <a:bodyPr/>
                    <a:lstStyle/>
                    <a:p>
                      <a:pPr algn="ctr" fontAlgn="ctr"/>
                      <a:r>
                        <a:rPr lang="en-US" sz="1600">
                          <a:solidFill>
                            <a:srgbClr val="FF0000"/>
                          </a:solidFill>
                          <a:effectLst/>
                        </a:rPr>
                        <a:t>7.5 Gb</a:t>
                      </a:r>
                    </a:p>
                  </a:txBody>
                  <a:tcPr marL="68816" marR="68816" marT="68816" marB="68816" anchor="ctr">
                    <a:solidFill>
                      <a:schemeClr val="bg1"/>
                    </a:solidFill>
                  </a:tcPr>
                </a:tc>
                <a:tc>
                  <a:txBody>
                    <a:bodyPr/>
                    <a:lstStyle/>
                    <a:p>
                      <a:pPr algn="ctr" fontAlgn="ctr"/>
                      <a:r>
                        <a:rPr lang="en-US" sz="1600">
                          <a:solidFill>
                            <a:srgbClr val="FF0000"/>
                          </a:solidFill>
                          <a:effectLst/>
                        </a:rPr>
                        <a:t>15 Gb</a:t>
                      </a:r>
                    </a:p>
                  </a:txBody>
                  <a:tcPr marL="68816" marR="68816" marT="68816" marB="68816" anchor="ctr">
                    <a:solidFill>
                      <a:schemeClr val="bg1"/>
                    </a:solidFill>
                  </a:tcPr>
                </a:tc>
                <a:tc>
                  <a:txBody>
                    <a:bodyPr/>
                    <a:lstStyle/>
                    <a:p>
                      <a:pPr algn="ctr" fontAlgn="ctr"/>
                      <a:r>
                        <a:rPr lang="en-US" sz="1600">
                          <a:solidFill>
                            <a:srgbClr val="FF0000"/>
                          </a:solidFill>
                          <a:effectLst/>
                        </a:rPr>
                        <a:t>120 Gb</a:t>
                      </a:r>
                    </a:p>
                  </a:txBody>
                  <a:tcPr marL="68816" marR="68816" marT="68816" marB="68816" anchor="ctr">
                    <a:solidFill>
                      <a:schemeClr val="bg1"/>
                    </a:solidFill>
                  </a:tcPr>
                </a:tc>
                <a:tc>
                  <a:txBody>
                    <a:bodyPr/>
                    <a:lstStyle/>
                    <a:p>
                      <a:pPr algn="ctr" fontAlgn="ctr"/>
                      <a:r>
                        <a:rPr lang="en-US" sz="1600" dirty="0">
                          <a:solidFill>
                            <a:srgbClr val="FF0000"/>
                          </a:solidFill>
                          <a:effectLst/>
                        </a:rPr>
                        <a:t>300 Gb</a:t>
                      </a:r>
                    </a:p>
                  </a:txBody>
                  <a:tcPr marL="68816" marR="68816" marT="68816" marB="68816" anchor="ctr">
                    <a:solidFill>
                      <a:schemeClr val="bg1"/>
                    </a:solidFill>
                  </a:tcPr>
                </a:tc>
                <a:tc>
                  <a:txBody>
                    <a:bodyPr/>
                    <a:lstStyle/>
                    <a:p>
                      <a:pPr algn="ctr" fontAlgn="ctr"/>
                      <a:r>
                        <a:rPr lang="en-US" sz="1600" dirty="0">
                          <a:solidFill>
                            <a:srgbClr val="FF0000"/>
                          </a:solidFill>
                          <a:effectLst/>
                        </a:rPr>
                        <a:t>6000 Gb</a:t>
                      </a:r>
                    </a:p>
                  </a:txBody>
                  <a:tcPr marL="60425" marR="60425" marT="60425" marB="60425" anchor="ctr">
                    <a:solidFill>
                      <a:schemeClr val="bg1"/>
                    </a:solidFill>
                  </a:tcPr>
                </a:tc>
                <a:extLst>
                  <a:ext uri="{0D108BD9-81ED-4DB2-BD59-A6C34878D82A}">
                    <a16:rowId xmlns:a16="http://schemas.microsoft.com/office/drawing/2014/main" val="1831385835"/>
                  </a:ext>
                </a:extLst>
              </a:tr>
              <a:tr h="625312">
                <a:tc>
                  <a:txBody>
                    <a:bodyPr/>
                    <a:lstStyle/>
                    <a:p>
                      <a:pPr algn="l" fontAlgn="ctr"/>
                      <a:r>
                        <a:rPr lang="en-US" sz="1600" b="1" dirty="0">
                          <a:effectLst/>
                        </a:rPr>
                        <a:t>Estimated price</a:t>
                      </a:r>
                    </a:p>
                  </a:txBody>
                  <a:tcPr marL="68816" marR="68816" marT="68816" marB="68816"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$19,900</a:t>
                      </a: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$49,500</a:t>
                      </a: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$128,000</a:t>
                      </a:r>
                    </a:p>
                  </a:txBody>
                  <a:tcPr marL="68816" marR="68816" marT="68816" marB="68816" anchor="ctr">
                    <a:solidFill>
                      <a:schemeClr val="bg1"/>
                    </a:solidFill>
                  </a:tcPr>
                </a:tc>
                <a:tc>
                  <a:txBody>
                    <a:bodyPr/>
                    <a:lstStyle/>
                    <a:p>
                      <a:pPr algn="ctr" fontAlgn="ctr"/>
                      <a:r>
                        <a:rPr lang="en-US" sz="1600" kern="1200" dirty="0">
                          <a:solidFill>
                            <a:srgbClr val="FF0000"/>
                          </a:solidFill>
                          <a:effectLst/>
                        </a:rPr>
                        <a:t>$275,000</a:t>
                      </a:r>
                      <a:endParaRPr lang="en-US" sz="1600" dirty="0">
                        <a:solidFill>
                          <a:srgbClr val="FF0000"/>
                        </a:solidFill>
                        <a:effectLst/>
                      </a:endParaRP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$335,000</a:t>
                      </a:r>
                    </a:p>
                  </a:txBody>
                  <a:tcPr marL="68816" marR="68816" marT="68816" marB="68816" anchor="c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600" dirty="0">
                          <a:solidFill>
                            <a:srgbClr val="FF0000"/>
                          </a:solidFill>
                          <a:effectLst/>
                        </a:rPr>
                        <a:t>$985,000</a:t>
                      </a:r>
                    </a:p>
                  </a:txBody>
                  <a:tcPr marL="60425" marR="60425" marT="60425" marB="60425" anchor="ctr">
                    <a:solidFill>
                      <a:schemeClr val="bg1"/>
                    </a:solidFill>
                  </a:tcPr>
                </a:tc>
                <a:extLst>
                  <a:ext uri="{0D108BD9-81ED-4DB2-BD59-A6C34878D82A}">
                    <a16:rowId xmlns:a16="http://schemas.microsoft.com/office/drawing/2014/main" val="879735930"/>
                  </a:ext>
                </a:extLst>
              </a:tr>
            </a:tbl>
          </a:graphicData>
        </a:graphic>
      </p:graphicFrame>
      <p:pic>
        <p:nvPicPr>
          <p:cNvPr id="11" name="Picture 10">
            <a:extLst>
              <a:ext uri="{FF2B5EF4-FFF2-40B4-BE49-F238E27FC236}">
                <a16:creationId xmlns:a16="http://schemas.microsoft.com/office/drawing/2014/main" id="{2B11CF3E-7422-BC44-9085-FD86146B85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7664" y="990778"/>
            <a:ext cx="7560840" cy="2168524"/>
          </a:xfrm>
          <a:prstGeom prst="rect">
            <a:avLst/>
          </a:prstGeom>
        </p:spPr>
      </p:pic>
      <p:sp>
        <p:nvSpPr>
          <p:cNvPr id="15" name="Rectangle 14">
            <a:extLst>
              <a:ext uri="{FF2B5EF4-FFF2-40B4-BE49-F238E27FC236}">
                <a16:creationId xmlns:a16="http://schemas.microsoft.com/office/drawing/2014/main" id="{A13BEEE1-2304-C34D-BE85-0EB6F2D08501}"/>
              </a:ext>
            </a:extLst>
          </p:cNvPr>
          <p:cNvSpPr/>
          <p:nvPr/>
        </p:nvSpPr>
        <p:spPr>
          <a:xfrm>
            <a:off x="1187624" y="6377672"/>
            <a:ext cx="6912768" cy="369332"/>
          </a:xfrm>
          <a:prstGeom prst="rect">
            <a:avLst/>
          </a:prstGeom>
        </p:spPr>
        <p:txBody>
          <a:bodyPr wrap="square">
            <a:spAutoFit/>
          </a:bodyPr>
          <a:lstStyle/>
          <a:p>
            <a:r>
              <a:rPr lang="en-US" dirty="0">
                <a:hlinkClick r:id="rId3"/>
              </a:rPr>
              <a:t>https://www.illumina.com/systems/sequencing-platforms.html</a:t>
            </a:r>
            <a:r>
              <a:rPr lang="en-US" dirty="0"/>
              <a:t> </a:t>
            </a:r>
          </a:p>
        </p:txBody>
      </p:sp>
      <p:pic>
        <p:nvPicPr>
          <p:cNvPr id="16" name="Picture 15">
            <a:extLst>
              <a:ext uri="{FF2B5EF4-FFF2-40B4-BE49-F238E27FC236}">
                <a16:creationId xmlns:a16="http://schemas.microsoft.com/office/drawing/2014/main" id="{1F9BAFEC-4E61-B24A-BFCF-70337D5465DB}"/>
              </a:ext>
            </a:extLst>
          </p:cNvPr>
          <p:cNvPicPr>
            <a:picLocks noChangeAspect="1"/>
          </p:cNvPicPr>
          <p:nvPr/>
        </p:nvPicPr>
        <p:blipFill>
          <a:blip r:embed="rId4"/>
          <a:stretch>
            <a:fillRect/>
          </a:stretch>
        </p:blipFill>
        <p:spPr>
          <a:xfrm>
            <a:off x="6339445" y="116632"/>
            <a:ext cx="2409019" cy="756320"/>
          </a:xfrm>
          <a:prstGeom prst="rect">
            <a:avLst/>
          </a:prstGeom>
        </p:spPr>
      </p:pic>
    </p:spTree>
    <p:extLst>
      <p:ext uri="{BB962C8B-B14F-4D97-AF65-F5344CB8AC3E}">
        <p14:creationId xmlns:p14="http://schemas.microsoft.com/office/powerpoint/2010/main" val="151067428"/>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arallelogram 64"/>
          <p:cNvSpPr/>
          <p:nvPr/>
        </p:nvSpPr>
        <p:spPr>
          <a:xfrm>
            <a:off x="1289183" y="4839976"/>
            <a:ext cx="1778125" cy="28514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100" b="1" i="0" u="none" strike="noStrike" kern="1200" cap="none" spc="0" normalizeH="0" baseline="0" noProof="0">
              <a:ln>
                <a:noFill/>
              </a:ln>
              <a:solidFill>
                <a:srgbClr val="5F5F5F"/>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How Does Illumina Machine Work?</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pSp>
        <p:nvGrpSpPr>
          <p:cNvPr id="50" name="Group 49"/>
          <p:cNvGrpSpPr/>
          <p:nvPr/>
        </p:nvGrpSpPr>
        <p:grpSpPr>
          <a:xfrm rot="1541938">
            <a:off x="527061" y="4303937"/>
            <a:ext cx="610389" cy="702745"/>
            <a:chOff x="6261691" y="5439667"/>
            <a:chExt cx="610389" cy="702745"/>
          </a:xfrm>
        </p:grpSpPr>
        <p:sp>
          <p:nvSpPr>
            <p:cNvPr id="31" name="Freeform 30"/>
            <p:cNvSpPr/>
            <p:nvPr/>
          </p:nvSpPr>
          <p:spPr>
            <a:xfrm>
              <a:off x="6261691" y="575498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EF876B"/>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29" name="Picture 28"/>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6262467" y="5439667"/>
              <a:ext cx="609613" cy="702745"/>
            </a:xfrm>
            <a:prstGeom prst="rect">
              <a:avLst/>
            </a:prstGeom>
          </p:spPr>
        </p:pic>
        <p:sp>
          <p:nvSpPr>
            <p:cNvPr id="32" name="Rectangle 31"/>
            <p:cNvSpPr/>
            <p:nvPr/>
          </p:nvSpPr>
          <p:spPr>
            <a:xfrm>
              <a:off x="6366966" y="579103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T</a:t>
              </a:r>
            </a:p>
          </p:txBody>
        </p:sp>
      </p:grpSp>
      <p:sp>
        <p:nvSpPr>
          <p:cNvPr id="51" name="TextBox 50"/>
          <p:cNvSpPr txBox="1"/>
          <p:nvPr/>
        </p:nvSpPr>
        <p:spPr>
          <a:xfrm>
            <a:off x="2651566" y="4384404"/>
            <a:ext cx="786381" cy="369332"/>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Glass flow </a:t>
            </a:r>
          </a:p>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cell surface</a:t>
            </a:r>
          </a:p>
        </p:txBody>
      </p:sp>
      <p:sp>
        <p:nvSpPr>
          <p:cNvPr id="52" name="Freeform 51"/>
          <p:cNvSpPr/>
          <p:nvPr/>
        </p:nvSpPr>
        <p:spPr>
          <a:xfrm flipH="1" flipV="1">
            <a:off x="2951885" y="4694954"/>
            <a:ext cx="230845" cy="227668"/>
          </a:xfrm>
          <a:custGeom>
            <a:avLst/>
            <a:gdLst>
              <a:gd name="connsiteX0" fmla="*/ 42428 w 371955"/>
              <a:gd name="connsiteY0" fmla="*/ 511948 h 511948"/>
              <a:gd name="connsiteX1" fmla="*/ 25336 w 371955"/>
              <a:gd name="connsiteY1" fmla="*/ 153024 h 511948"/>
              <a:gd name="connsiteX2" fmla="*/ 341530 w 371955"/>
              <a:gd name="connsiteY2" fmla="*/ 16292 h 511948"/>
              <a:gd name="connsiteX3" fmla="*/ 341530 w 371955"/>
              <a:gd name="connsiteY3" fmla="*/ 7746 h 511948"/>
            </a:gdLst>
            <a:ahLst/>
            <a:cxnLst>
              <a:cxn ang="0">
                <a:pos x="connsiteX0" y="connsiteY0"/>
              </a:cxn>
              <a:cxn ang="0">
                <a:pos x="connsiteX1" y="connsiteY1"/>
              </a:cxn>
              <a:cxn ang="0">
                <a:pos x="connsiteX2" y="connsiteY2"/>
              </a:cxn>
              <a:cxn ang="0">
                <a:pos x="connsiteX3" y="connsiteY3"/>
              </a:cxn>
            </a:cxnLst>
            <a:rect l="l" t="t" r="r" b="b"/>
            <a:pathLst>
              <a:path w="371955" h="511948">
                <a:moveTo>
                  <a:pt x="42428" y="511948"/>
                </a:moveTo>
                <a:cubicBezTo>
                  <a:pt x="8957" y="373790"/>
                  <a:pt x="-24514" y="235633"/>
                  <a:pt x="25336" y="153024"/>
                </a:cubicBezTo>
                <a:cubicBezTo>
                  <a:pt x="75186" y="70415"/>
                  <a:pt x="288831" y="40505"/>
                  <a:pt x="341530" y="16292"/>
                </a:cubicBezTo>
                <a:cubicBezTo>
                  <a:pt x="394229" y="-7921"/>
                  <a:pt x="367879" y="-88"/>
                  <a:pt x="341530" y="7746"/>
                </a:cubicBezTo>
              </a:path>
            </a:pathLst>
          </a:custGeom>
          <a:noFill/>
          <a:ln>
            <a:solidFill>
              <a:schemeClr val="tx1"/>
            </a:solidFill>
            <a:headEnd type="none" w="med" len="med"/>
            <a:tailEnd type="triangle" w="med" len="med"/>
          </a:ln>
        </p:spPr>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Tahoma"/>
              <a:ea typeface="+mn-ea"/>
              <a:cs typeface="+mn-cs"/>
            </a:endParaRPr>
          </a:p>
        </p:txBody>
      </p:sp>
      <p:sp>
        <p:nvSpPr>
          <p:cNvPr id="4" name="TextBox 3">
            <a:extLst>
              <a:ext uri="{FF2B5EF4-FFF2-40B4-BE49-F238E27FC236}">
                <a16:creationId xmlns:a16="http://schemas.microsoft.com/office/drawing/2014/main" id="{47DF7933-77E6-3744-BA52-57A5FF27031A}"/>
              </a:ext>
            </a:extLst>
          </p:cNvPr>
          <p:cNvSpPr txBox="1"/>
          <p:nvPr/>
        </p:nvSpPr>
        <p:spPr>
          <a:xfrm>
            <a:off x="4268797" y="-957010"/>
            <a:ext cx="5530194" cy="830997"/>
          </a:xfrm>
          <a:prstGeom prst="rect">
            <a:avLst/>
          </a:prstGeom>
          <a:noFill/>
        </p:spPr>
        <p:txBody>
          <a:bodyPr wrap="square" rtlCol="0">
            <a:spAutoFit/>
          </a:bodyPr>
          <a:lstStyle/>
          <a:p>
            <a:pPr algn="ctr"/>
            <a:r>
              <a:rPr lang="en-US" sz="1600"/>
              <a:t>The sequencer adds </a:t>
            </a:r>
            <a:r>
              <a:rPr lang="en-US" sz="1600">
                <a:solidFill>
                  <a:srgbClr val="FF0000"/>
                </a:solidFill>
              </a:rPr>
              <a:t>the molecule “T” </a:t>
            </a:r>
            <a:r>
              <a:rPr lang="en-US" sz="1600"/>
              <a:t>to </a:t>
            </a:r>
            <a:r>
              <a:rPr lang="en-US" sz="1600">
                <a:solidFill>
                  <a:srgbClr val="0000FF"/>
                </a:solidFill>
              </a:rPr>
              <a:t>all bases near the flow cell</a:t>
            </a:r>
            <a:r>
              <a:rPr lang="en-US" sz="1600"/>
              <a:t> surface and </a:t>
            </a:r>
            <a:r>
              <a:rPr lang="en-US" sz="1600">
                <a:solidFill>
                  <a:srgbClr val="FF0000"/>
                </a:solidFill>
              </a:rPr>
              <a:t>observes the chemical reaction</a:t>
            </a:r>
            <a:r>
              <a:rPr lang="en-US" sz="1600"/>
              <a:t> via a CMOS sensor. If a </a:t>
            </a:r>
            <a:r>
              <a:rPr lang="en-US" sz="1600">
                <a:solidFill>
                  <a:srgbClr val="0432FF"/>
                </a:solidFill>
              </a:rPr>
              <a:t>reaction happens </a:t>
            </a:r>
            <a:r>
              <a:rPr lang="en-US" sz="1600"/>
              <a:t>then the base is “A”</a:t>
            </a:r>
          </a:p>
        </p:txBody>
      </p:sp>
      <p:sp>
        <p:nvSpPr>
          <p:cNvPr id="7" name="Oval 6"/>
          <p:cNvSpPr/>
          <p:nvPr/>
        </p:nvSpPr>
        <p:spPr>
          <a:xfrm>
            <a:off x="2005350" y="220486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sp>
        <p:nvSpPr>
          <p:cNvPr id="55" name="Oval 54"/>
          <p:cNvSpPr/>
          <p:nvPr/>
        </p:nvSpPr>
        <p:spPr>
          <a:xfrm>
            <a:off x="2009707" y="256558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57" name="Oval 56"/>
          <p:cNvSpPr/>
          <p:nvPr/>
        </p:nvSpPr>
        <p:spPr>
          <a:xfrm>
            <a:off x="2009707" y="291424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lIns="0" tIns="0" rIns="0" bIns="0" rtlCol="0" anchor="ctr"/>
          <a:lstStyle/>
          <a:p>
            <a:pPr lvl="0" algn="ctr">
              <a:defRPr/>
            </a:pPr>
            <a:r>
              <a:rPr lang="en-US" b="1">
                <a:solidFill>
                  <a:srgbClr val="DE498D"/>
                </a:solidFill>
                <a:latin typeface="Arial Black" panose="020B0A04020102020204" pitchFamily="34" charset="0"/>
              </a:rPr>
              <a:t>A</a:t>
            </a:r>
          </a:p>
        </p:txBody>
      </p:sp>
      <p:sp>
        <p:nvSpPr>
          <p:cNvPr id="58" name="Oval 57"/>
          <p:cNvSpPr/>
          <p:nvPr/>
        </p:nvSpPr>
        <p:spPr>
          <a:xfrm>
            <a:off x="2013974" y="328079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687CD"/>
                </a:solidFill>
                <a:latin typeface="Arial Black" panose="020B0A04020102020204" pitchFamily="34" charset="0"/>
              </a:rPr>
              <a:t>G</a:t>
            </a:r>
          </a:p>
        </p:txBody>
      </p:sp>
      <p:sp>
        <p:nvSpPr>
          <p:cNvPr id="59" name="Oval 58"/>
          <p:cNvSpPr/>
          <p:nvPr/>
        </p:nvSpPr>
        <p:spPr>
          <a:xfrm>
            <a:off x="2018331" y="3641513"/>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endParaRPr lang="en-US" b="1">
              <a:solidFill>
                <a:srgbClr val="75BDD5"/>
              </a:solidFill>
              <a:latin typeface="Arial Black" panose="020B0A04020102020204" pitchFamily="34" charset="0"/>
            </a:endParaRPr>
          </a:p>
        </p:txBody>
      </p:sp>
      <p:sp>
        <p:nvSpPr>
          <p:cNvPr id="60" name="Oval 59"/>
          <p:cNvSpPr/>
          <p:nvPr/>
        </p:nvSpPr>
        <p:spPr>
          <a:xfrm>
            <a:off x="2018331" y="399017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1" name="Oval 60"/>
          <p:cNvSpPr/>
          <p:nvPr/>
        </p:nvSpPr>
        <p:spPr>
          <a:xfrm>
            <a:off x="2013974" y="433437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62" name="Oval 61"/>
          <p:cNvSpPr/>
          <p:nvPr/>
        </p:nvSpPr>
        <p:spPr>
          <a:xfrm>
            <a:off x="2013974" y="468303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6" name="Oval 65"/>
          <p:cNvSpPr/>
          <p:nvPr/>
        </p:nvSpPr>
        <p:spPr>
          <a:xfrm>
            <a:off x="575901" y="4635707"/>
            <a:ext cx="336720" cy="336720"/>
          </a:xfrm>
          <a:prstGeom prst="ellipse">
            <a:avLst/>
          </a:prstGeom>
          <a:ln>
            <a:solidFill>
              <a:srgbClr val="0432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pic>
        <p:nvPicPr>
          <p:cNvPr id="66562" name="Picture 2" descr="Image result for camer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flipH="1">
            <a:off x="874956" y="2955703"/>
            <a:ext cx="723392" cy="723392"/>
          </a:xfrm>
          <a:prstGeom prst="rect">
            <a:avLst/>
          </a:prstGeom>
          <a:noFill/>
          <a:extLst>
            <a:ext uri="{909E8E84-426E-40DD-AFC4-6F175D3DCCD1}">
              <a14:hiddenFill xmlns:a14="http://schemas.microsoft.com/office/drawing/2010/main">
                <a:solidFill>
                  <a:srgbClr val="FFFFFF"/>
                </a:solidFill>
              </a14:hiddenFill>
            </a:ext>
          </a:extLst>
        </p:spPr>
      </p:pic>
      <p:sp>
        <p:nvSpPr>
          <p:cNvPr id="8" name="Explosion 1 7"/>
          <p:cNvSpPr/>
          <p:nvPr/>
        </p:nvSpPr>
        <p:spPr>
          <a:xfrm>
            <a:off x="1532524" y="4418397"/>
            <a:ext cx="504056" cy="395790"/>
          </a:xfrm>
          <a:prstGeom prst="irregularSeal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xplosion 1 9"/>
          <p:cNvSpPr/>
          <p:nvPr/>
        </p:nvSpPr>
        <p:spPr>
          <a:xfrm>
            <a:off x="1221274" y="3072908"/>
            <a:ext cx="501514" cy="544609"/>
          </a:xfrm>
          <a:prstGeom prst="irregularSeal1">
            <a:avLst/>
          </a:prstGeom>
          <a:solidFill>
            <a:schemeClr val="bg1"/>
          </a:solidFill>
          <a:ln>
            <a:solidFill>
              <a:schemeClr val="accent3">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68189" y="2467238"/>
            <a:ext cx="1016363" cy="523220"/>
          </a:xfrm>
          <a:prstGeom prst="rect">
            <a:avLst/>
          </a:prstGeom>
          <a:noFill/>
        </p:spPr>
        <p:txBody>
          <a:bodyPr wrap="square" rtlCol="0">
            <a:spAutoFit/>
          </a:bodyPr>
          <a:lstStyle/>
          <a:p>
            <a:pPr algn="ctr"/>
            <a:r>
              <a:rPr lang="en-US" sz="1400"/>
              <a:t>Optical Sensor</a:t>
            </a:r>
          </a:p>
        </p:txBody>
      </p:sp>
      <p:pic>
        <p:nvPicPr>
          <p:cNvPr id="68" name="Picture 4" descr="https://www.compoundchem.com/wp-content/uploads/2015/03/The-Chemical-Structures-of-DNA-RNA-Aug-2018.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213595" y="5223661"/>
            <a:ext cx="1898784" cy="92401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s://www.compoundchem.com/wp-content/uploads/2015/03/The-Chemical-Structures-of-DNA-RNA-Aug-2018.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187092" y="5146661"/>
            <a:ext cx="1880384" cy="1078017"/>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7308304" y="4293096"/>
            <a:ext cx="823942" cy="1200329"/>
          </a:xfrm>
          <a:prstGeom prst="rect">
            <a:avLst/>
          </a:prstGeom>
        </p:spPr>
        <p:txBody>
          <a:bodyPr wrap="square">
            <a:spAutoFit/>
          </a:bodyPr>
          <a:lstStyle/>
          <a:p>
            <a:pPr algn="ctr"/>
            <a:r>
              <a:rPr lang="en-US" sz="7200" b="1">
                <a:solidFill>
                  <a:srgbClr val="DE498D"/>
                </a:solidFill>
                <a:latin typeface="Arial Black" panose="020B0A04020102020204" pitchFamily="34" charset="0"/>
              </a:rPr>
              <a:t>A</a:t>
            </a:r>
            <a:endParaRPr lang="en-US" sz="7200"/>
          </a:p>
        </p:txBody>
      </p:sp>
      <p:grpSp>
        <p:nvGrpSpPr>
          <p:cNvPr id="33" name="Group 32"/>
          <p:cNvGrpSpPr/>
          <p:nvPr/>
        </p:nvGrpSpPr>
        <p:grpSpPr>
          <a:xfrm>
            <a:off x="4343037" y="3937719"/>
            <a:ext cx="2445779" cy="1954638"/>
            <a:chOff x="4343037" y="3937719"/>
            <a:chExt cx="2445779" cy="1954638"/>
          </a:xfrm>
        </p:grpSpPr>
        <p:pic>
          <p:nvPicPr>
            <p:cNvPr id="75" name="Picture 74"/>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419577" y="3937719"/>
              <a:ext cx="1369239" cy="1954638"/>
            </a:xfrm>
            <a:prstGeom prst="roundRect">
              <a:avLst>
                <a:gd name="adj" fmla="val 3215"/>
              </a:avLst>
            </a:prstGeom>
          </p:spPr>
        </p:pic>
        <p:pic>
          <p:nvPicPr>
            <p:cNvPr id="76" name="Picture 75"/>
            <p:cNvPicPr>
              <a:picLocks noChangeAspect="1"/>
            </p:cNvPicPr>
            <p:nvPr/>
          </p:nvPicPr>
          <p:blipFill rotWithShape="1">
            <a:blip r:embed="rId8" cstate="print">
              <a:clrChange>
                <a:clrFrom>
                  <a:srgbClr val="C8CBAC"/>
                </a:clrFrom>
                <a:clrTo>
                  <a:srgbClr val="C8CBAC">
                    <a:alpha val="0"/>
                  </a:srgbClr>
                </a:clrTo>
              </a:clrChange>
              <a:extLst>
                <a:ext uri="{28A0092B-C50C-407E-A947-70E740481C1C}">
                  <a14:useLocalDpi xmlns:a14="http://schemas.microsoft.com/office/drawing/2010/main"/>
                </a:ext>
              </a:extLst>
            </a:blip>
            <a:srcRect/>
            <a:stretch/>
          </p:blipFill>
          <p:spPr>
            <a:xfrm>
              <a:off x="4413359" y="4016910"/>
              <a:ext cx="1021969" cy="649893"/>
            </a:xfrm>
            <a:prstGeom prst="rect">
              <a:avLst/>
            </a:prstGeom>
          </p:spPr>
        </p:pic>
        <p:pic>
          <p:nvPicPr>
            <p:cNvPr id="77" name="Picture 76"/>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343037" y="4741368"/>
              <a:ext cx="1155916" cy="1106305"/>
            </a:xfrm>
            <a:prstGeom prst="roundRect">
              <a:avLst>
                <a:gd name="adj" fmla="val 5499"/>
              </a:avLst>
            </a:prstGeom>
          </p:spPr>
        </p:pic>
      </p:grpSp>
      <p:sp>
        <p:nvSpPr>
          <p:cNvPr id="34" name="Right Arrow 33"/>
          <p:cNvSpPr/>
          <p:nvPr/>
        </p:nvSpPr>
        <p:spPr>
          <a:xfrm>
            <a:off x="6804248" y="4653136"/>
            <a:ext cx="442822" cy="46992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29232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down)">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down)">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0"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6562"/>
                                        </p:tgtEl>
                                        <p:attrNameLst>
                                          <p:attrName>style.visibility</p:attrName>
                                        </p:attrNameLst>
                                      </p:cBhvr>
                                      <p:to>
                                        <p:strVal val="visible"/>
                                      </p:to>
                                    </p:set>
                                    <p:animEffect transition="in" filter="wipe(down)">
                                      <p:cBhvr>
                                        <p:cTn id="24" dur="500"/>
                                        <p:tgtEl>
                                          <p:spTgt spid="66562"/>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1" nodeType="click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fade">
                                      <p:cBhvr>
                                        <p:cTn id="33" dur="500"/>
                                        <p:tgtEl>
                                          <p:spTgt spid="66"/>
                                        </p:tgtEl>
                                      </p:cBhvr>
                                    </p:animEffect>
                                  </p:childTnLst>
                                </p:cTn>
                              </p:par>
                              <p:par>
                                <p:cTn id="34" presetID="63" presetClass="path" presetSubtype="0" accel="50000" decel="50000" fill="hold" grpId="0" nodeType="withEffect">
                                  <p:stCondLst>
                                    <p:cond delay="0"/>
                                  </p:stCondLst>
                                  <p:childTnLst>
                                    <p:animMotion origin="layout" path="M -3.61111E-6 -2.96296E-6 L 0.11615 0.01019 " pathEditMode="relative" rAng="0" ptsTypes="AA">
                                      <p:cBhvr>
                                        <p:cTn id="35" dur="2000" fill="hold"/>
                                        <p:tgtEl>
                                          <p:spTgt spid="66"/>
                                        </p:tgtEl>
                                        <p:attrNameLst>
                                          <p:attrName>ppt_x</p:attrName>
                                          <p:attrName>ppt_y</p:attrName>
                                        </p:attrNameLst>
                                      </p:cBhvr>
                                      <p:rCtr x="5799" y="509"/>
                                    </p:animMotion>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par>
                          <p:cTn id="42" fill="hold">
                            <p:stCondLst>
                              <p:cond delay="3000"/>
                            </p:stCondLst>
                            <p:childTnLst>
                              <p:par>
                                <p:cTn id="43" presetID="53" presetClass="entr" presetSubtype="16" fill="hold" grpId="0" nodeType="afterEffect">
                                  <p:stCondLst>
                                    <p:cond delay="60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childTnLst>
                          </p:cTn>
                        </p:par>
                        <p:par>
                          <p:cTn id="48" fill="hold">
                            <p:stCondLst>
                              <p:cond delay="4100"/>
                            </p:stCondLst>
                            <p:childTnLst>
                              <p:par>
                                <p:cTn id="49" presetID="10" presetClass="exit" presetSubtype="0" fill="hold" grpId="1" nodeType="afterEffect">
                                  <p:stCondLst>
                                    <p:cond delay="0"/>
                                  </p:stCondLst>
                                  <p:childTnLst>
                                    <p:animEffect transition="out" filter="fade">
                                      <p:cBhvr>
                                        <p:cTn id="50" dur="1000"/>
                                        <p:tgtEl>
                                          <p:spTgt spid="10"/>
                                        </p:tgtEl>
                                      </p:cBhvr>
                                    </p:animEffect>
                                    <p:set>
                                      <p:cBhvr>
                                        <p:cTn id="51" dur="1" fill="hold">
                                          <p:stCondLst>
                                            <p:cond delay="999"/>
                                          </p:stCondLst>
                                        </p:cTn>
                                        <p:tgtEl>
                                          <p:spTgt spid="10"/>
                                        </p:tgtEl>
                                        <p:attrNameLst>
                                          <p:attrName>style.visibility</p:attrName>
                                        </p:attrNameLst>
                                      </p:cBhvr>
                                      <p:to>
                                        <p:strVal val="hidden"/>
                                      </p:to>
                                    </p:set>
                                  </p:childTnLst>
                                </p:cTn>
                              </p:par>
                            </p:childTnLst>
                          </p:cTn>
                        </p:par>
                        <p:par>
                          <p:cTn id="52" fill="hold">
                            <p:stCondLst>
                              <p:cond delay="5100"/>
                            </p:stCondLst>
                            <p:childTnLst>
                              <p:par>
                                <p:cTn id="53" presetID="22" presetClass="entr" presetSubtype="4"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down)">
                                      <p:cBhvr>
                                        <p:cTn id="55" dur="500"/>
                                        <p:tgtEl>
                                          <p:spTgt spid="3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down)">
                                      <p:cBhvr>
                                        <p:cTn id="58" dur="500"/>
                                        <p:tgtEl>
                                          <p:spTgt spid="34"/>
                                        </p:tgtEl>
                                      </p:cBhvr>
                                    </p:animEffect>
                                  </p:childTnLst>
                                </p:cTn>
                              </p:par>
                              <p:par>
                                <p:cTn id="59" presetID="22" presetClass="entr" presetSubtype="4" fill="hold" nodeType="with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wipe(down)">
                                      <p:cBhvr>
                                        <p:cTn id="6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6" grpId="0" animBg="1"/>
      <p:bldP spid="66" grpId="1" animBg="1"/>
      <p:bldP spid="8" grpId="0" animBg="1"/>
      <p:bldP spid="10" grpId="0" animBg="1"/>
      <p:bldP spid="10" grpId="1" animBg="1"/>
      <p:bldP spid="11" grpId="0"/>
      <p:bldP spid="30" grpId="0"/>
      <p:bldP spid="3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arallelogram 64"/>
          <p:cNvSpPr/>
          <p:nvPr/>
        </p:nvSpPr>
        <p:spPr>
          <a:xfrm>
            <a:off x="1289183" y="4839976"/>
            <a:ext cx="1778125" cy="28514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100" b="1" i="0" u="none" strike="noStrike" kern="1200" cap="none" spc="0" normalizeH="0" baseline="0" noProof="0">
              <a:ln>
                <a:noFill/>
              </a:ln>
              <a:solidFill>
                <a:srgbClr val="5F5F5F"/>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How Does Illumina Machine Work?</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sp>
        <p:nvSpPr>
          <p:cNvPr id="5" name="Parallelogram 4"/>
          <p:cNvSpPr/>
          <p:nvPr/>
        </p:nvSpPr>
        <p:spPr>
          <a:xfrm>
            <a:off x="3347864" y="2542386"/>
            <a:ext cx="5430043" cy="87078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600" b="1" i="0" u="none" strike="noStrike" kern="1200" cap="none" spc="0" normalizeH="0" baseline="0" noProof="0">
              <a:ln>
                <a:noFill/>
              </a:ln>
              <a:solidFill>
                <a:srgbClr val="5F5F5F"/>
              </a:solidFill>
              <a:effectLst/>
              <a:uLnTx/>
              <a:uFillTx/>
              <a:latin typeface="europa"/>
              <a:ea typeface="+mn-ea"/>
              <a:cs typeface="+mn-cs"/>
            </a:endParaRPr>
          </a:p>
        </p:txBody>
      </p:sp>
      <p:sp>
        <p:nvSpPr>
          <p:cNvPr id="9" name="TextBox 8"/>
          <p:cNvSpPr txBox="1"/>
          <p:nvPr/>
        </p:nvSpPr>
        <p:spPr>
          <a:xfrm>
            <a:off x="4533276" y="155477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4" name="TextBox 13"/>
          <p:cNvSpPr txBox="1"/>
          <p:nvPr/>
        </p:nvSpPr>
        <p:spPr>
          <a:xfrm>
            <a:off x="5232543" y="126810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5" name="TextBox 14"/>
          <p:cNvSpPr txBox="1"/>
          <p:nvPr/>
        </p:nvSpPr>
        <p:spPr>
          <a:xfrm>
            <a:off x="6548259" y="1239977"/>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16" name="TextBox 15"/>
          <p:cNvSpPr txBox="1"/>
          <p:nvPr/>
        </p:nvSpPr>
        <p:spPr>
          <a:xfrm>
            <a:off x="554189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endPar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19" name="TextBox 18"/>
          <p:cNvSpPr txBox="1"/>
          <p:nvPr/>
        </p:nvSpPr>
        <p:spPr>
          <a:xfrm>
            <a:off x="4041551" y="152754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0" name="TextBox 19"/>
          <p:cNvSpPr txBox="1"/>
          <p:nvPr/>
        </p:nvSpPr>
        <p:spPr>
          <a:xfrm>
            <a:off x="6232595" y="101178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21" name="TextBox 20"/>
          <p:cNvSpPr txBox="1"/>
          <p:nvPr/>
        </p:nvSpPr>
        <p:spPr>
          <a:xfrm>
            <a:off x="4928475" y="147160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2" name="TextBox 21"/>
          <p:cNvSpPr txBox="1"/>
          <p:nvPr/>
        </p:nvSpPr>
        <p:spPr>
          <a:xfrm>
            <a:off x="427533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3" name="TextBox 22"/>
          <p:cNvSpPr txBox="1"/>
          <p:nvPr/>
        </p:nvSpPr>
        <p:spPr>
          <a:xfrm>
            <a:off x="5710719" y="146769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4" name="TextBox 23"/>
          <p:cNvSpPr txBox="1"/>
          <p:nvPr/>
        </p:nvSpPr>
        <p:spPr>
          <a:xfrm>
            <a:off x="6072546" y="155223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5" name="TextBox 24"/>
          <p:cNvSpPr txBox="1"/>
          <p:nvPr/>
        </p:nvSpPr>
        <p:spPr>
          <a:xfrm>
            <a:off x="7891225" y="908720"/>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6" name="TextBox 25"/>
          <p:cNvSpPr txBox="1"/>
          <p:nvPr/>
        </p:nvSpPr>
        <p:spPr>
          <a:xfrm>
            <a:off x="7194913" y="1055794"/>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7" name="TextBox 26"/>
          <p:cNvSpPr txBox="1"/>
          <p:nvPr/>
        </p:nvSpPr>
        <p:spPr>
          <a:xfrm>
            <a:off x="7543069" y="962908"/>
            <a:ext cx="375150" cy="186512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8" name="TextBox 27"/>
          <p:cNvSpPr txBox="1"/>
          <p:nvPr/>
        </p:nvSpPr>
        <p:spPr>
          <a:xfrm>
            <a:off x="6803506" y="1309981"/>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grpSp>
        <p:nvGrpSpPr>
          <p:cNvPr id="50" name="Group 49"/>
          <p:cNvGrpSpPr/>
          <p:nvPr/>
        </p:nvGrpSpPr>
        <p:grpSpPr>
          <a:xfrm rot="1568797">
            <a:off x="525634" y="4319622"/>
            <a:ext cx="610389" cy="702745"/>
            <a:chOff x="6261691" y="5439667"/>
            <a:chExt cx="610389" cy="702745"/>
          </a:xfrm>
        </p:grpSpPr>
        <p:sp>
          <p:nvSpPr>
            <p:cNvPr id="31" name="Freeform 30"/>
            <p:cNvSpPr/>
            <p:nvPr/>
          </p:nvSpPr>
          <p:spPr>
            <a:xfrm>
              <a:off x="6261691" y="575498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EF876B"/>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29" name="Picture 28"/>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6262467" y="5439667"/>
              <a:ext cx="609613" cy="702745"/>
            </a:xfrm>
            <a:prstGeom prst="rect">
              <a:avLst/>
            </a:prstGeom>
          </p:spPr>
        </p:pic>
        <p:sp>
          <p:nvSpPr>
            <p:cNvPr id="32" name="Rectangle 31"/>
            <p:cNvSpPr/>
            <p:nvPr/>
          </p:nvSpPr>
          <p:spPr>
            <a:xfrm>
              <a:off x="6366966" y="579103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T</a:t>
              </a:r>
            </a:p>
          </p:txBody>
        </p:sp>
      </p:grpSp>
      <p:grpSp>
        <p:nvGrpSpPr>
          <p:cNvPr id="48" name="Group 47"/>
          <p:cNvGrpSpPr/>
          <p:nvPr/>
        </p:nvGrpSpPr>
        <p:grpSpPr>
          <a:xfrm>
            <a:off x="2463885" y="1196752"/>
            <a:ext cx="610389" cy="702745"/>
            <a:chOff x="7560604" y="5499377"/>
            <a:chExt cx="610389" cy="702745"/>
          </a:xfrm>
        </p:grpSpPr>
        <p:sp>
          <p:nvSpPr>
            <p:cNvPr id="35" name="Freeform 34"/>
            <p:cNvSpPr/>
            <p:nvPr/>
          </p:nvSpPr>
          <p:spPr>
            <a:xfrm>
              <a:off x="7560604" y="581469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588C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36" name="Picture 3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61380" y="5499377"/>
              <a:ext cx="609613" cy="702745"/>
            </a:xfrm>
            <a:prstGeom prst="rect">
              <a:avLst/>
            </a:prstGeom>
          </p:spPr>
        </p:pic>
        <p:sp>
          <p:nvSpPr>
            <p:cNvPr id="37" name="Rectangle 36"/>
            <p:cNvSpPr/>
            <p:nvPr/>
          </p:nvSpPr>
          <p:spPr>
            <a:xfrm>
              <a:off x="7665879" y="585074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G</a:t>
              </a:r>
            </a:p>
          </p:txBody>
        </p:sp>
      </p:grpSp>
      <p:grpSp>
        <p:nvGrpSpPr>
          <p:cNvPr id="47" name="Group 46"/>
          <p:cNvGrpSpPr/>
          <p:nvPr/>
        </p:nvGrpSpPr>
        <p:grpSpPr>
          <a:xfrm>
            <a:off x="1558444" y="1216083"/>
            <a:ext cx="610389" cy="702745"/>
            <a:chOff x="7694107" y="4646422"/>
            <a:chExt cx="610389" cy="702745"/>
          </a:xfrm>
        </p:grpSpPr>
        <p:sp>
          <p:nvSpPr>
            <p:cNvPr id="39" name="Freeform 38"/>
            <p:cNvSpPr/>
            <p:nvPr/>
          </p:nvSpPr>
          <p:spPr>
            <a:xfrm>
              <a:off x="7694107" y="4961743"/>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6BED6"/>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0" name="Picture 39"/>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694883" y="4646422"/>
              <a:ext cx="609613" cy="702745"/>
            </a:xfrm>
            <a:prstGeom prst="rect">
              <a:avLst/>
            </a:prstGeom>
          </p:spPr>
        </p:pic>
        <p:sp>
          <p:nvSpPr>
            <p:cNvPr id="41" name="Rectangle 40"/>
            <p:cNvSpPr/>
            <p:nvPr/>
          </p:nvSpPr>
          <p:spPr>
            <a:xfrm>
              <a:off x="7799382" y="4997794"/>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C</a:t>
              </a:r>
            </a:p>
          </p:txBody>
        </p:sp>
      </p:grpSp>
      <p:sp>
        <p:nvSpPr>
          <p:cNvPr id="51" name="TextBox 50"/>
          <p:cNvSpPr txBox="1"/>
          <p:nvPr/>
        </p:nvSpPr>
        <p:spPr>
          <a:xfrm>
            <a:off x="2651566" y="4384404"/>
            <a:ext cx="786381" cy="369332"/>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Glass flow </a:t>
            </a:r>
          </a:p>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cell surface</a:t>
            </a:r>
          </a:p>
        </p:txBody>
      </p:sp>
      <p:sp>
        <p:nvSpPr>
          <p:cNvPr id="52" name="Freeform 51"/>
          <p:cNvSpPr/>
          <p:nvPr/>
        </p:nvSpPr>
        <p:spPr>
          <a:xfrm flipH="1" flipV="1">
            <a:off x="2951885" y="4694954"/>
            <a:ext cx="230845" cy="227668"/>
          </a:xfrm>
          <a:custGeom>
            <a:avLst/>
            <a:gdLst>
              <a:gd name="connsiteX0" fmla="*/ 42428 w 371955"/>
              <a:gd name="connsiteY0" fmla="*/ 511948 h 511948"/>
              <a:gd name="connsiteX1" fmla="*/ 25336 w 371955"/>
              <a:gd name="connsiteY1" fmla="*/ 153024 h 511948"/>
              <a:gd name="connsiteX2" fmla="*/ 341530 w 371955"/>
              <a:gd name="connsiteY2" fmla="*/ 16292 h 511948"/>
              <a:gd name="connsiteX3" fmla="*/ 341530 w 371955"/>
              <a:gd name="connsiteY3" fmla="*/ 7746 h 511948"/>
            </a:gdLst>
            <a:ahLst/>
            <a:cxnLst>
              <a:cxn ang="0">
                <a:pos x="connsiteX0" y="connsiteY0"/>
              </a:cxn>
              <a:cxn ang="0">
                <a:pos x="connsiteX1" y="connsiteY1"/>
              </a:cxn>
              <a:cxn ang="0">
                <a:pos x="connsiteX2" y="connsiteY2"/>
              </a:cxn>
              <a:cxn ang="0">
                <a:pos x="connsiteX3" y="connsiteY3"/>
              </a:cxn>
            </a:cxnLst>
            <a:rect l="l" t="t" r="r" b="b"/>
            <a:pathLst>
              <a:path w="371955" h="511948">
                <a:moveTo>
                  <a:pt x="42428" y="511948"/>
                </a:moveTo>
                <a:cubicBezTo>
                  <a:pt x="8957" y="373790"/>
                  <a:pt x="-24514" y="235633"/>
                  <a:pt x="25336" y="153024"/>
                </a:cubicBezTo>
                <a:cubicBezTo>
                  <a:pt x="75186" y="70415"/>
                  <a:pt x="288831" y="40505"/>
                  <a:pt x="341530" y="16292"/>
                </a:cubicBezTo>
                <a:cubicBezTo>
                  <a:pt x="394229" y="-7921"/>
                  <a:pt x="367879" y="-88"/>
                  <a:pt x="341530" y="7746"/>
                </a:cubicBezTo>
              </a:path>
            </a:pathLst>
          </a:custGeom>
          <a:noFill/>
          <a:ln>
            <a:solidFill>
              <a:schemeClr val="tx1"/>
            </a:solidFill>
            <a:headEnd type="none" w="med" len="med"/>
            <a:tailEnd type="triangle" w="med" len="med"/>
          </a:ln>
        </p:spPr>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Tahoma"/>
              <a:ea typeface="+mn-ea"/>
              <a:cs typeface="+mn-cs"/>
            </a:endParaRPr>
          </a:p>
        </p:txBody>
      </p:sp>
      <p:sp>
        <p:nvSpPr>
          <p:cNvPr id="4" name="TextBox 3">
            <a:extLst>
              <a:ext uri="{FF2B5EF4-FFF2-40B4-BE49-F238E27FC236}">
                <a16:creationId xmlns:a16="http://schemas.microsoft.com/office/drawing/2014/main" id="{47DF7933-77E6-3744-BA52-57A5FF27031A}"/>
              </a:ext>
            </a:extLst>
          </p:cNvPr>
          <p:cNvSpPr txBox="1"/>
          <p:nvPr/>
        </p:nvSpPr>
        <p:spPr>
          <a:xfrm>
            <a:off x="4268797" y="-957010"/>
            <a:ext cx="5530194" cy="830997"/>
          </a:xfrm>
          <a:prstGeom prst="rect">
            <a:avLst/>
          </a:prstGeom>
          <a:noFill/>
        </p:spPr>
        <p:txBody>
          <a:bodyPr wrap="square" rtlCol="0">
            <a:spAutoFit/>
          </a:bodyPr>
          <a:lstStyle/>
          <a:p>
            <a:pPr algn="ctr"/>
            <a:r>
              <a:rPr lang="en-US" sz="1600"/>
              <a:t>The sequencer adds </a:t>
            </a:r>
            <a:r>
              <a:rPr lang="en-US" sz="1600">
                <a:solidFill>
                  <a:srgbClr val="FF0000"/>
                </a:solidFill>
              </a:rPr>
              <a:t>the molecule “T” </a:t>
            </a:r>
            <a:r>
              <a:rPr lang="en-US" sz="1600"/>
              <a:t>to </a:t>
            </a:r>
            <a:r>
              <a:rPr lang="en-US" sz="1600">
                <a:solidFill>
                  <a:srgbClr val="0000FF"/>
                </a:solidFill>
              </a:rPr>
              <a:t>all bases near the flow cell</a:t>
            </a:r>
            <a:r>
              <a:rPr lang="en-US" sz="1600"/>
              <a:t> surface and </a:t>
            </a:r>
            <a:r>
              <a:rPr lang="en-US" sz="1600">
                <a:solidFill>
                  <a:srgbClr val="FF0000"/>
                </a:solidFill>
              </a:rPr>
              <a:t>observes the chemical reaction</a:t>
            </a:r>
            <a:r>
              <a:rPr lang="en-US" sz="1600"/>
              <a:t> via a CMOS sensor. If a </a:t>
            </a:r>
            <a:r>
              <a:rPr lang="en-US" sz="1600">
                <a:solidFill>
                  <a:srgbClr val="0432FF"/>
                </a:solidFill>
              </a:rPr>
              <a:t>reaction happens </a:t>
            </a:r>
            <a:r>
              <a:rPr lang="en-US" sz="1600"/>
              <a:t>then the base is “A”</a:t>
            </a:r>
          </a:p>
        </p:txBody>
      </p:sp>
      <p:grpSp>
        <p:nvGrpSpPr>
          <p:cNvPr id="46" name="Group 45"/>
          <p:cNvGrpSpPr/>
          <p:nvPr/>
        </p:nvGrpSpPr>
        <p:grpSpPr>
          <a:xfrm>
            <a:off x="644207" y="1220739"/>
            <a:ext cx="590436" cy="679773"/>
            <a:chOff x="7588832" y="4012028"/>
            <a:chExt cx="610389" cy="702745"/>
          </a:xfrm>
        </p:grpSpPr>
        <p:sp>
          <p:nvSpPr>
            <p:cNvPr id="43" name="Freeform 42"/>
            <p:cNvSpPr/>
            <p:nvPr/>
          </p:nvSpPr>
          <p:spPr>
            <a:xfrm>
              <a:off x="7588832" y="4327349"/>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DC498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4" name="Picture 4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89608" y="4012028"/>
              <a:ext cx="609613" cy="702745"/>
            </a:xfrm>
            <a:prstGeom prst="rect">
              <a:avLst/>
            </a:prstGeom>
          </p:spPr>
        </p:pic>
        <p:sp>
          <p:nvSpPr>
            <p:cNvPr id="45" name="Rectangle 44"/>
            <p:cNvSpPr/>
            <p:nvPr/>
          </p:nvSpPr>
          <p:spPr>
            <a:xfrm>
              <a:off x="7694107" y="4363400"/>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A</a:t>
              </a:r>
            </a:p>
          </p:txBody>
        </p:sp>
      </p:grpSp>
      <p:sp>
        <p:nvSpPr>
          <p:cNvPr id="7" name="Oval 6"/>
          <p:cNvSpPr/>
          <p:nvPr/>
        </p:nvSpPr>
        <p:spPr>
          <a:xfrm>
            <a:off x="2005350" y="220486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sp>
        <p:nvSpPr>
          <p:cNvPr id="55" name="Oval 54"/>
          <p:cNvSpPr/>
          <p:nvPr/>
        </p:nvSpPr>
        <p:spPr>
          <a:xfrm>
            <a:off x="2009707" y="256558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57" name="Oval 56"/>
          <p:cNvSpPr/>
          <p:nvPr/>
        </p:nvSpPr>
        <p:spPr>
          <a:xfrm>
            <a:off x="2009707" y="291424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lIns="0" tIns="0" rIns="0" bIns="0" rtlCol="0" anchor="ctr"/>
          <a:lstStyle/>
          <a:p>
            <a:pPr lvl="0" algn="ctr">
              <a:defRPr/>
            </a:pPr>
            <a:r>
              <a:rPr lang="en-US" b="1">
                <a:solidFill>
                  <a:srgbClr val="DE498D"/>
                </a:solidFill>
                <a:latin typeface="Arial Black" panose="020B0A04020102020204" pitchFamily="34" charset="0"/>
              </a:rPr>
              <a:t>A</a:t>
            </a:r>
          </a:p>
        </p:txBody>
      </p:sp>
      <p:sp>
        <p:nvSpPr>
          <p:cNvPr id="58" name="Oval 57"/>
          <p:cNvSpPr/>
          <p:nvPr/>
        </p:nvSpPr>
        <p:spPr>
          <a:xfrm>
            <a:off x="2013974" y="328079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687CD"/>
                </a:solidFill>
                <a:latin typeface="Arial Black" panose="020B0A04020102020204" pitchFamily="34" charset="0"/>
              </a:rPr>
              <a:t>G</a:t>
            </a:r>
          </a:p>
        </p:txBody>
      </p:sp>
      <p:sp>
        <p:nvSpPr>
          <p:cNvPr id="59" name="Oval 58"/>
          <p:cNvSpPr/>
          <p:nvPr/>
        </p:nvSpPr>
        <p:spPr>
          <a:xfrm>
            <a:off x="2018331" y="3641513"/>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endParaRPr lang="en-US" b="1">
              <a:solidFill>
                <a:srgbClr val="75BDD5"/>
              </a:solidFill>
              <a:latin typeface="Arial Black" panose="020B0A04020102020204" pitchFamily="34" charset="0"/>
            </a:endParaRPr>
          </a:p>
        </p:txBody>
      </p:sp>
      <p:sp>
        <p:nvSpPr>
          <p:cNvPr id="60" name="Oval 59"/>
          <p:cNvSpPr/>
          <p:nvPr/>
        </p:nvSpPr>
        <p:spPr>
          <a:xfrm>
            <a:off x="2018331" y="399017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1" name="Oval 60"/>
          <p:cNvSpPr/>
          <p:nvPr/>
        </p:nvSpPr>
        <p:spPr>
          <a:xfrm>
            <a:off x="2013974" y="433437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62" name="Oval 61"/>
          <p:cNvSpPr/>
          <p:nvPr/>
        </p:nvSpPr>
        <p:spPr>
          <a:xfrm>
            <a:off x="2013974" y="468303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6" name="Oval 65"/>
          <p:cNvSpPr/>
          <p:nvPr/>
        </p:nvSpPr>
        <p:spPr>
          <a:xfrm>
            <a:off x="575901" y="4635707"/>
            <a:ext cx="336720" cy="336720"/>
          </a:xfrm>
          <a:prstGeom prst="ellipse">
            <a:avLst/>
          </a:prstGeom>
          <a:ln>
            <a:solidFill>
              <a:srgbClr val="0432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pic>
        <p:nvPicPr>
          <p:cNvPr id="66562" name="Picture 2" descr="Image result for camer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flipH="1">
            <a:off x="874956" y="2955703"/>
            <a:ext cx="723392" cy="723392"/>
          </a:xfrm>
          <a:prstGeom prst="rect">
            <a:avLst/>
          </a:prstGeom>
          <a:noFill/>
          <a:extLst>
            <a:ext uri="{909E8E84-426E-40DD-AFC4-6F175D3DCCD1}">
              <a14:hiddenFill xmlns:a14="http://schemas.microsoft.com/office/drawing/2010/main">
                <a:solidFill>
                  <a:srgbClr val="FFFFFF"/>
                </a:solidFill>
              </a14:hiddenFill>
            </a:ext>
          </a:extLst>
        </p:spPr>
      </p:pic>
      <p:sp>
        <p:nvSpPr>
          <p:cNvPr id="8" name="Explosion 1 7"/>
          <p:cNvSpPr/>
          <p:nvPr/>
        </p:nvSpPr>
        <p:spPr>
          <a:xfrm>
            <a:off x="1532524" y="4418397"/>
            <a:ext cx="504056" cy="395790"/>
          </a:xfrm>
          <a:prstGeom prst="irregularSeal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xplosion 1 9"/>
          <p:cNvSpPr/>
          <p:nvPr/>
        </p:nvSpPr>
        <p:spPr>
          <a:xfrm>
            <a:off x="1221274" y="3072908"/>
            <a:ext cx="501514" cy="544609"/>
          </a:xfrm>
          <a:prstGeom prst="irregularSeal1">
            <a:avLst/>
          </a:prstGeom>
          <a:solidFill>
            <a:schemeClr val="bg1"/>
          </a:solidFill>
          <a:ln>
            <a:solidFill>
              <a:schemeClr val="accent3">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68189" y="2467238"/>
            <a:ext cx="1016363" cy="523220"/>
          </a:xfrm>
          <a:prstGeom prst="rect">
            <a:avLst/>
          </a:prstGeom>
          <a:noFill/>
        </p:spPr>
        <p:txBody>
          <a:bodyPr wrap="square" rtlCol="0">
            <a:spAutoFit/>
          </a:bodyPr>
          <a:lstStyle/>
          <a:p>
            <a:pPr algn="ctr"/>
            <a:r>
              <a:rPr lang="en-US" sz="1400"/>
              <a:t>Optical Sensor</a:t>
            </a:r>
          </a:p>
        </p:txBody>
      </p:sp>
      <p:pic>
        <p:nvPicPr>
          <p:cNvPr id="68" name="Picture 4" descr="https://www.compoundchem.com/wp-content/uploads/2015/03/The-Chemical-Structures-of-DNA-RNA-Aug-2018.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213595" y="5223661"/>
            <a:ext cx="1898784" cy="92401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s://www.compoundchem.com/wp-content/uploads/2015/03/The-Chemical-Structures-of-DNA-RNA-Aug-2018.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187092" y="5146661"/>
            <a:ext cx="1880384" cy="107801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1" name="Object 70"/>
          <p:cNvGraphicFramePr>
            <a:graphicFrameLocks noChangeAspect="1"/>
          </p:cNvGraphicFramePr>
          <p:nvPr/>
        </p:nvGraphicFramePr>
        <p:xfrm>
          <a:off x="4331251" y="3789040"/>
          <a:ext cx="4895872" cy="2150973"/>
        </p:xfrm>
        <a:graphic>
          <a:graphicData uri="http://schemas.openxmlformats.org/presentationml/2006/ole">
            <mc:AlternateContent xmlns:mc="http://schemas.openxmlformats.org/markup-compatibility/2006">
              <mc:Choice xmlns:v="urn:schemas-microsoft-com:vml" Requires="v">
                <p:oleObj name="Visio" r:id="rId7" imgW="3859192" imgH="1695803" progId="Visio.Drawing.11">
                  <p:embed/>
                </p:oleObj>
              </mc:Choice>
              <mc:Fallback>
                <p:oleObj name="Visio" r:id="rId7" imgW="3859192" imgH="1695803" progId="Visio.Drawing.11">
                  <p:embed/>
                  <p:pic>
                    <p:nvPicPr>
                      <p:cNvPr id="71" name="Object 70"/>
                      <p:cNvPicPr/>
                      <p:nvPr/>
                    </p:nvPicPr>
                    <p:blipFill>
                      <a:blip r:embed="rId8"/>
                      <a:stretch>
                        <a:fillRect/>
                      </a:stretch>
                    </p:blipFill>
                    <p:spPr>
                      <a:xfrm>
                        <a:off x="4331251" y="3789040"/>
                        <a:ext cx="4895872" cy="2150973"/>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A4FE7A4E-3CF3-7844-8015-BB8FC3EA060A}"/>
              </a:ext>
            </a:extLst>
          </p:cNvPr>
          <p:cNvSpPr txBox="1"/>
          <p:nvPr/>
        </p:nvSpPr>
        <p:spPr>
          <a:xfrm>
            <a:off x="6420170" y="5907160"/>
            <a:ext cx="2665038" cy="369332"/>
          </a:xfrm>
          <a:prstGeom prst="rect">
            <a:avLst/>
          </a:prstGeom>
          <a:noFill/>
        </p:spPr>
        <p:txBody>
          <a:bodyPr wrap="square" rtlCol="0">
            <a:spAutoFit/>
          </a:bodyPr>
          <a:lstStyle/>
          <a:p>
            <a:r>
              <a:rPr lang="en-US"/>
              <a:t>DNA fragment = Read</a:t>
            </a:r>
          </a:p>
        </p:txBody>
      </p:sp>
      <p:sp>
        <p:nvSpPr>
          <p:cNvPr id="12" name="Arc 11">
            <a:extLst>
              <a:ext uri="{FF2B5EF4-FFF2-40B4-BE49-F238E27FC236}">
                <a16:creationId xmlns:a16="http://schemas.microsoft.com/office/drawing/2014/main" id="{6EFAF209-7D27-9E46-9458-F8340B61B6B9}"/>
              </a:ext>
            </a:extLst>
          </p:cNvPr>
          <p:cNvSpPr/>
          <p:nvPr/>
        </p:nvSpPr>
        <p:spPr>
          <a:xfrm>
            <a:off x="8605746" y="5754934"/>
            <a:ext cx="245467" cy="254345"/>
          </a:xfrm>
          <a:prstGeom prst="arc">
            <a:avLst>
              <a:gd name="adj1" fmla="val 14644110"/>
              <a:gd name="adj2" fmla="val 3617865"/>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178534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71"/>
                                        </p:tgtEl>
                                        <p:attrNameLst>
                                          <p:attrName>style.visibility</p:attrName>
                                        </p:attrNameLst>
                                      </p:cBhvr>
                                      <p:to>
                                        <p:strVal val="visible"/>
                                      </p:to>
                                    </p:set>
                                    <p:animEffect transition="in" filter="wipe(down)">
                                      <p:cBhvr>
                                        <p:cTn id="64" dur="500"/>
                                        <p:tgtEl>
                                          <p:spTgt spid="71"/>
                                        </p:tgtEl>
                                      </p:cBhvr>
                                    </p:animEffect>
                                  </p:childTnLst>
                                </p:cTn>
                              </p:par>
                              <p:par>
                                <p:cTn id="65" presetID="1"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5" grpId="0"/>
      <p:bldP spid="16" grpId="0"/>
      <p:bldP spid="19" grpId="0"/>
      <p:bldP spid="20" grpId="0"/>
      <p:bldP spid="21" grpId="0"/>
      <p:bldP spid="22" grpId="0"/>
      <p:bldP spid="23" grpId="0"/>
      <p:bldP spid="24" grpId="0"/>
      <p:bldP spid="25" grpId="0"/>
      <p:bldP spid="26" grpId="0"/>
      <p:bldP spid="27" grpId="0"/>
      <p:bldP spid="28" grpId="0"/>
      <p:bldP spid="6" grpId="0"/>
      <p:bldP spid="1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Parallelogram 64"/>
          <p:cNvSpPr/>
          <p:nvPr/>
        </p:nvSpPr>
        <p:spPr>
          <a:xfrm>
            <a:off x="1289183" y="4839976"/>
            <a:ext cx="1778125" cy="28514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100" b="1" i="0" u="none" strike="noStrike" kern="1200" cap="none" spc="0" normalizeH="0" baseline="0" noProof="0">
              <a:ln>
                <a:noFill/>
              </a:ln>
              <a:solidFill>
                <a:srgbClr val="5F5F5F"/>
              </a:solidFill>
              <a:effectLst/>
              <a:uLnTx/>
              <a:uFillTx/>
              <a:latin typeface="europa"/>
              <a:ea typeface="+mn-ea"/>
              <a:cs typeface="+mn-cs"/>
            </a:endParaRPr>
          </a:p>
        </p:txBody>
      </p:sp>
      <p:sp>
        <p:nvSpPr>
          <p:cNvPr id="2" name="Title 1"/>
          <p:cNvSpPr>
            <a:spLocks noGrp="1"/>
          </p:cNvSpPr>
          <p:nvPr>
            <p:ph type="title"/>
          </p:nvPr>
        </p:nvSpPr>
        <p:spPr/>
        <p:txBody>
          <a:bodyPr/>
          <a:lstStyle/>
          <a:p>
            <a:r>
              <a:rPr lang="en-US" dirty="0"/>
              <a:t>How Does Illumina Machine Work?</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sp>
        <p:nvSpPr>
          <p:cNvPr id="5" name="Parallelogram 4"/>
          <p:cNvSpPr/>
          <p:nvPr/>
        </p:nvSpPr>
        <p:spPr>
          <a:xfrm>
            <a:off x="3347864" y="2542386"/>
            <a:ext cx="5430043" cy="870789"/>
          </a:xfrm>
          <a:prstGeom prst="parallelogram">
            <a:avLst>
              <a:gd name="adj" fmla="val 221748"/>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lin ang="18900000" scaled="1"/>
            <a:tileRect/>
          </a:gradFill>
          <a:ln>
            <a:solidFill>
              <a:schemeClr val="tx1"/>
            </a:solidFill>
          </a:ln>
        </p:spPr>
        <p:txBody>
          <a:bodyPr wrap="square" rtlCol="0" anchor="ctr">
            <a:spAutoFit/>
          </a:bodyPr>
          <a:lstStyle/>
          <a:p>
            <a:pPr marL="0" marR="0" lvl="0" indent="0" algn="just" defTabSz="914400" rtl="0" eaLnBrk="1" fontAlgn="auto" latinLnBrk="0" hangingPunct="1">
              <a:spcBef>
                <a:spcPts val="0"/>
              </a:spcBef>
              <a:spcAft>
                <a:spcPts val="0"/>
              </a:spcAft>
              <a:buClrTx/>
              <a:buSzTx/>
              <a:buFontTx/>
              <a:buNone/>
              <a:tabLst/>
              <a:defRPr/>
            </a:pPr>
            <a:endParaRPr kumimoji="0" lang="en-US" sz="600" b="1" i="0" u="none" strike="noStrike" kern="1200" cap="none" spc="0" normalizeH="0" baseline="0" noProof="0">
              <a:ln>
                <a:noFill/>
              </a:ln>
              <a:solidFill>
                <a:srgbClr val="5F5F5F"/>
              </a:solidFill>
              <a:effectLst/>
              <a:uLnTx/>
              <a:uFillTx/>
              <a:latin typeface="europa"/>
              <a:ea typeface="+mn-ea"/>
              <a:cs typeface="+mn-cs"/>
            </a:endParaRPr>
          </a:p>
        </p:txBody>
      </p:sp>
      <p:sp>
        <p:nvSpPr>
          <p:cNvPr id="9" name="TextBox 8"/>
          <p:cNvSpPr txBox="1"/>
          <p:nvPr/>
        </p:nvSpPr>
        <p:spPr>
          <a:xfrm>
            <a:off x="4533276" y="155477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4" name="TextBox 13"/>
          <p:cNvSpPr txBox="1"/>
          <p:nvPr/>
        </p:nvSpPr>
        <p:spPr>
          <a:xfrm>
            <a:off x="5232543" y="126810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15" name="TextBox 14"/>
          <p:cNvSpPr txBox="1"/>
          <p:nvPr/>
        </p:nvSpPr>
        <p:spPr>
          <a:xfrm>
            <a:off x="6548259" y="1239977"/>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16" name="TextBox 15"/>
          <p:cNvSpPr txBox="1"/>
          <p:nvPr/>
        </p:nvSpPr>
        <p:spPr>
          <a:xfrm>
            <a:off x="554189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endPar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19" name="TextBox 18"/>
          <p:cNvSpPr txBox="1"/>
          <p:nvPr/>
        </p:nvSpPr>
        <p:spPr>
          <a:xfrm>
            <a:off x="4041551" y="1527542"/>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0" name="TextBox 19"/>
          <p:cNvSpPr txBox="1"/>
          <p:nvPr/>
        </p:nvSpPr>
        <p:spPr>
          <a:xfrm>
            <a:off x="6232595" y="101178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A</a:t>
            </a:r>
          </a:p>
        </p:txBody>
      </p:sp>
      <p:sp>
        <p:nvSpPr>
          <p:cNvPr id="21" name="TextBox 20"/>
          <p:cNvSpPr txBox="1"/>
          <p:nvPr/>
        </p:nvSpPr>
        <p:spPr>
          <a:xfrm>
            <a:off x="4928475" y="147160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2" name="TextBox 21"/>
          <p:cNvSpPr txBox="1"/>
          <p:nvPr/>
        </p:nvSpPr>
        <p:spPr>
          <a:xfrm>
            <a:off x="4275333" y="128416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3" name="TextBox 22"/>
          <p:cNvSpPr txBox="1"/>
          <p:nvPr/>
        </p:nvSpPr>
        <p:spPr>
          <a:xfrm>
            <a:off x="5710719" y="1467698"/>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4" name="TextBox 23"/>
          <p:cNvSpPr txBox="1"/>
          <p:nvPr/>
        </p:nvSpPr>
        <p:spPr>
          <a:xfrm>
            <a:off x="6072546" y="1552236"/>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err="1">
                <a:ln>
                  <a:noFill/>
                </a:ln>
                <a:solidFill>
                  <a:srgbClr val="7687CD"/>
                </a:solidFill>
                <a:effectLst/>
                <a:uLnTx/>
                <a:uFillTx/>
                <a:latin typeface="Arial Black" panose="020B0A04020102020204" pitchFamily="34" charset="0"/>
                <a:ea typeface="+mn-ea"/>
                <a:cs typeface="+mn-cs"/>
              </a:rPr>
              <a:t>G</a:t>
            </a: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 </a:t>
            </a: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5" name="TextBox 24"/>
          <p:cNvSpPr txBox="1"/>
          <p:nvPr/>
        </p:nvSpPr>
        <p:spPr>
          <a:xfrm>
            <a:off x="7891225" y="908720"/>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endPar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C</a:t>
            </a:r>
            <a:endPar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endParaRPr>
          </a:p>
        </p:txBody>
      </p:sp>
      <p:sp>
        <p:nvSpPr>
          <p:cNvPr id="26" name="TextBox 25"/>
          <p:cNvSpPr txBox="1"/>
          <p:nvPr/>
        </p:nvSpPr>
        <p:spPr>
          <a:xfrm>
            <a:off x="7194913" y="1055794"/>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7" name="TextBox 26"/>
          <p:cNvSpPr txBox="1"/>
          <p:nvPr/>
        </p:nvSpPr>
        <p:spPr>
          <a:xfrm>
            <a:off x="7543069" y="962908"/>
            <a:ext cx="375150" cy="1865126"/>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sp>
        <p:nvSpPr>
          <p:cNvPr id="28" name="TextBox 27"/>
          <p:cNvSpPr txBox="1"/>
          <p:nvPr/>
        </p:nvSpPr>
        <p:spPr>
          <a:xfrm>
            <a:off x="6803506" y="1309981"/>
            <a:ext cx="375150" cy="1865126"/>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uLnTx/>
                <a:uFillTx/>
                <a:latin typeface="Arial Black" panose="020B0A04020102020204" pitchFamily="34" charset="0"/>
                <a:ea typeface="+mn-ea"/>
                <a:cs typeface="+mn-cs"/>
              </a:rPr>
              <a:t>T</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DE498D"/>
                </a:solidFill>
                <a:effectLst/>
                <a:uLnTx/>
                <a:uFillTx/>
                <a:latin typeface="Arial Black" panose="020B0A04020102020204" pitchFamily="34" charset="0"/>
                <a:ea typeface="+mn-ea"/>
                <a:cs typeface="+mn-cs"/>
              </a:rPr>
              <a:t>A</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5BDD5"/>
                </a:solidFill>
                <a:effectLst/>
                <a:uLnTx/>
                <a:uFillTx/>
                <a:latin typeface="Arial Black" panose="020B0A04020102020204" pitchFamily="34" charset="0"/>
                <a:ea typeface="+mn-ea"/>
                <a:cs typeface="+mn-cs"/>
              </a:rPr>
              <a:t>C</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7687CD"/>
                </a:solidFill>
                <a:effectLst/>
                <a:uLnTx/>
                <a:uFillTx/>
                <a:latin typeface="Arial Black" panose="020B0A04020102020204" pitchFamily="34" charset="0"/>
                <a:ea typeface="+mn-ea"/>
                <a:cs typeface="+mn-cs"/>
              </a:rPr>
              <a:t>G</a:t>
            </a:r>
          </a:p>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600" b="1" i="0" u="none" strike="noStrike" kern="1200" cap="none" spc="0" normalizeH="0" baseline="0" noProof="0">
                <a:ln>
                  <a:noFill/>
                </a:ln>
                <a:solidFill>
                  <a:srgbClr val="EF866A"/>
                </a:solidFill>
                <a:effectLst>
                  <a:outerShdw blurRad="60007" dist="310007" dir="7680000" sy="30000" kx="1300200" algn="ctr" rotWithShape="0">
                    <a:prstClr val="black">
                      <a:alpha val="32000"/>
                    </a:prstClr>
                  </a:outerShdw>
                </a:effectLst>
                <a:uLnTx/>
                <a:uFillTx/>
                <a:latin typeface="Arial Black" panose="020B0A04020102020204" pitchFamily="34" charset="0"/>
                <a:ea typeface="+mn-ea"/>
                <a:cs typeface="+mn-cs"/>
              </a:rPr>
              <a:t>T</a:t>
            </a:r>
          </a:p>
        </p:txBody>
      </p:sp>
      <p:grpSp>
        <p:nvGrpSpPr>
          <p:cNvPr id="50" name="Group 49"/>
          <p:cNvGrpSpPr/>
          <p:nvPr/>
        </p:nvGrpSpPr>
        <p:grpSpPr>
          <a:xfrm rot="1568797">
            <a:off x="525634" y="4319622"/>
            <a:ext cx="610389" cy="702745"/>
            <a:chOff x="6261691" y="5439667"/>
            <a:chExt cx="610389" cy="702745"/>
          </a:xfrm>
        </p:grpSpPr>
        <p:sp>
          <p:nvSpPr>
            <p:cNvPr id="31" name="Freeform 30"/>
            <p:cNvSpPr/>
            <p:nvPr/>
          </p:nvSpPr>
          <p:spPr>
            <a:xfrm>
              <a:off x="6261691" y="575498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EF876B"/>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29" name="Picture 28"/>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6262467" y="5439667"/>
              <a:ext cx="609613" cy="702745"/>
            </a:xfrm>
            <a:prstGeom prst="rect">
              <a:avLst/>
            </a:prstGeom>
          </p:spPr>
        </p:pic>
        <p:sp>
          <p:nvSpPr>
            <p:cNvPr id="32" name="Rectangle 31"/>
            <p:cNvSpPr/>
            <p:nvPr/>
          </p:nvSpPr>
          <p:spPr>
            <a:xfrm>
              <a:off x="6366966" y="579103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T</a:t>
              </a:r>
            </a:p>
          </p:txBody>
        </p:sp>
      </p:grpSp>
      <p:grpSp>
        <p:nvGrpSpPr>
          <p:cNvPr id="48" name="Group 47"/>
          <p:cNvGrpSpPr/>
          <p:nvPr/>
        </p:nvGrpSpPr>
        <p:grpSpPr>
          <a:xfrm>
            <a:off x="2463885" y="1196752"/>
            <a:ext cx="610389" cy="702745"/>
            <a:chOff x="7560604" y="5499377"/>
            <a:chExt cx="610389" cy="702745"/>
          </a:xfrm>
        </p:grpSpPr>
        <p:sp>
          <p:nvSpPr>
            <p:cNvPr id="35" name="Freeform 34"/>
            <p:cNvSpPr/>
            <p:nvPr/>
          </p:nvSpPr>
          <p:spPr>
            <a:xfrm>
              <a:off x="7560604" y="5814698"/>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588C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36" name="Picture 3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61380" y="5499377"/>
              <a:ext cx="609613" cy="702745"/>
            </a:xfrm>
            <a:prstGeom prst="rect">
              <a:avLst/>
            </a:prstGeom>
          </p:spPr>
        </p:pic>
        <p:sp>
          <p:nvSpPr>
            <p:cNvPr id="37" name="Rectangle 36"/>
            <p:cNvSpPr/>
            <p:nvPr/>
          </p:nvSpPr>
          <p:spPr>
            <a:xfrm>
              <a:off x="7665879" y="5850749"/>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G</a:t>
              </a:r>
            </a:p>
          </p:txBody>
        </p:sp>
      </p:grpSp>
      <p:grpSp>
        <p:nvGrpSpPr>
          <p:cNvPr id="47" name="Group 46"/>
          <p:cNvGrpSpPr/>
          <p:nvPr/>
        </p:nvGrpSpPr>
        <p:grpSpPr>
          <a:xfrm>
            <a:off x="1558444" y="1216083"/>
            <a:ext cx="610389" cy="702745"/>
            <a:chOff x="7694107" y="4646422"/>
            <a:chExt cx="610389" cy="702745"/>
          </a:xfrm>
        </p:grpSpPr>
        <p:sp>
          <p:nvSpPr>
            <p:cNvPr id="39" name="Freeform 38"/>
            <p:cNvSpPr/>
            <p:nvPr/>
          </p:nvSpPr>
          <p:spPr>
            <a:xfrm>
              <a:off x="7694107" y="4961743"/>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76BED6"/>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0" name="Picture 39"/>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694883" y="4646422"/>
              <a:ext cx="609613" cy="702745"/>
            </a:xfrm>
            <a:prstGeom prst="rect">
              <a:avLst/>
            </a:prstGeom>
          </p:spPr>
        </p:pic>
        <p:sp>
          <p:nvSpPr>
            <p:cNvPr id="41" name="Rectangle 40"/>
            <p:cNvSpPr/>
            <p:nvPr/>
          </p:nvSpPr>
          <p:spPr>
            <a:xfrm>
              <a:off x="7799382" y="4997794"/>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C</a:t>
              </a:r>
            </a:p>
          </p:txBody>
        </p:sp>
      </p:grpSp>
      <p:sp>
        <p:nvSpPr>
          <p:cNvPr id="51" name="TextBox 50"/>
          <p:cNvSpPr txBox="1"/>
          <p:nvPr/>
        </p:nvSpPr>
        <p:spPr>
          <a:xfrm>
            <a:off x="2651566" y="4384404"/>
            <a:ext cx="786381" cy="369332"/>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Glass flow </a:t>
            </a:r>
          </a:p>
          <a:p>
            <a:pPr marL="0" marR="0" lvl="0" indent="0" algn="ctr" defTabSz="914400" rtl="0" eaLnBrk="1" fontAlgn="auto" latinLnBrk="0" hangingPunct="1">
              <a:spcBef>
                <a:spcPts val="0"/>
              </a:spcBef>
              <a:spcAft>
                <a:spcPts val="0"/>
              </a:spcAft>
              <a:buClrTx/>
              <a:buSzTx/>
              <a:buFontTx/>
              <a:buNone/>
              <a:tabLst/>
              <a:defRPr/>
            </a:pPr>
            <a:r>
              <a:rPr kumimoji="0" lang="en-US" sz="900" b="0" i="0" u="none" strike="noStrike" kern="1200" cap="none" spc="0" normalizeH="0" baseline="0" noProof="0">
                <a:ln>
                  <a:noFill/>
                </a:ln>
                <a:solidFill>
                  <a:srgbClr val="000000"/>
                </a:solidFill>
                <a:effectLst/>
                <a:uLnTx/>
                <a:uFillTx/>
                <a:latin typeface="Tahoma"/>
                <a:ea typeface="+mn-ea"/>
                <a:cs typeface="+mn-cs"/>
              </a:rPr>
              <a:t>cell surface</a:t>
            </a:r>
          </a:p>
        </p:txBody>
      </p:sp>
      <p:sp>
        <p:nvSpPr>
          <p:cNvPr id="52" name="Freeform 51"/>
          <p:cNvSpPr/>
          <p:nvPr/>
        </p:nvSpPr>
        <p:spPr>
          <a:xfrm flipH="1" flipV="1">
            <a:off x="2951885" y="4694954"/>
            <a:ext cx="230845" cy="227668"/>
          </a:xfrm>
          <a:custGeom>
            <a:avLst/>
            <a:gdLst>
              <a:gd name="connsiteX0" fmla="*/ 42428 w 371955"/>
              <a:gd name="connsiteY0" fmla="*/ 511948 h 511948"/>
              <a:gd name="connsiteX1" fmla="*/ 25336 w 371955"/>
              <a:gd name="connsiteY1" fmla="*/ 153024 h 511948"/>
              <a:gd name="connsiteX2" fmla="*/ 341530 w 371955"/>
              <a:gd name="connsiteY2" fmla="*/ 16292 h 511948"/>
              <a:gd name="connsiteX3" fmla="*/ 341530 w 371955"/>
              <a:gd name="connsiteY3" fmla="*/ 7746 h 511948"/>
            </a:gdLst>
            <a:ahLst/>
            <a:cxnLst>
              <a:cxn ang="0">
                <a:pos x="connsiteX0" y="connsiteY0"/>
              </a:cxn>
              <a:cxn ang="0">
                <a:pos x="connsiteX1" y="connsiteY1"/>
              </a:cxn>
              <a:cxn ang="0">
                <a:pos x="connsiteX2" y="connsiteY2"/>
              </a:cxn>
              <a:cxn ang="0">
                <a:pos x="connsiteX3" y="connsiteY3"/>
              </a:cxn>
            </a:cxnLst>
            <a:rect l="l" t="t" r="r" b="b"/>
            <a:pathLst>
              <a:path w="371955" h="511948">
                <a:moveTo>
                  <a:pt x="42428" y="511948"/>
                </a:moveTo>
                <a:cubicBezTo>
                  <a:pt x="8957" y="373790"/>
                  <a:pt x="-24514" y="235633"/>
                  <a:pt x="25336" y="153024"/>
                </a:cubicBezTo>
                <a:cubicBezTo>
                  <a:pt x="75186" y="70415"/>
                  <a:pt x="288831" y="40505"/>
                  <a:pt x="341530" y="16292"/>
                </a:cubicBezTo>
                <a:cubicBezTo>
                  <a:pt x="394229" y="-7921"/>
                  <a:pt x="367879" y="-88"/>
                  <a:pt x="341530" y="7746"/>
                </a:cubicBezTo>
              </a:path>
            </a:pathLst>
          </a:custGeom>
          <a:noFill/>
          <a:ln>
            <a:solidFill>
              <a:schemeClr val="tx1"/>
            </a:solidFill>
            <a:headEnd type="none" w="med" len="med"/>
            <a:tailEnd type="triangle" w="med" len="med"/>
          </a:ln>
        </p:spPr>
        <p:txBody>
          <a:bodyPr rtlCol="0" anchor="ctr"/>
          <a:lstStyle/>
          <a:p>
            <a:pPr marL="0" marR="0" lvl="0" indent="0" algn="ctr" defTabSz="914400" rtl="0" eaLnBrk="1" fontAlgn="auto" latinLnBrk="0" hangingPunct="1">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Tahoma"/>
              <a:ea typeface="+mn-ea"/>
              <a:cs typeface="+mn-cs"/>
            </a:endParaRPr>
          </a:p>
        </p:txBody>
      </p:sp>
      <p:sp>
        <p:nvSpPr>
          <p:cNvPr id="4" name="TextBox 3">
            <a:extLst>
              <a:ext uri="{FF2B5EF4-FFF2-40B4-BE49-F238E27FC236}">
                <a16:creationId xmlns:a16="http://schemas.microsoft.com/office/drawing/2014/main" id="{47DF7933-77E6-3744-BA52-57A5FF27031A}"/>
              </a:ext>
            </a:extLst>
          </p:cNvPr>
          <p:cNvSpPr txBox="1"/>
          <p:nvPr/>
        </p:nvSpPr>
        <p:spPr>
          <a:xfrm>
            <a:off x="4268797" y="-957010"/>
            <a:ext cx="5530194" cy="830997"/>
          </a:xfrm>
          <a:prstGeom prst="rect">
            <a:avLst/>
          </a:prstGeom>
          <a:noFill/>
        </p:spPr>
        <p:txBody>
          <a:bodyPr wrap="square" rtlCol="0">
            <a:spAutoFit/>
          </a:bodyPr>
          <a:lstStyle/>
          <a:p>
            <a:pPr algn="ctr"/>
            <a:r>
              <a:rPr lang="en-US" sz="1600"/>
              <a:t>The sequencer adds </a:t>
            </a:r>
            <a:r>
              <a:rPr lang="en-US" sz="1600">
                <a:solidFill>
                  <a:srgbClr val="FF0000"/>
                </a:solidFill>
              </a:rPr>
              <a:t>the molecule “T” </a:t>
            </a:r>
            <a:r>
              <a:rPr lang="en-US" sz="1600"/>
              <a:t>to </a:t>
            </a:r>
            <a:r>
              <a:rPr lang="en-US" sz="1600">
                <a:solidFill>
                  <a:srgbClr val="0000FF"/>
                </a:solidFill>
              </a:rPr>
              <a:t>all bases near the flow cell</a:t>
            </a:r>
            <a:r>
              <a:rPr lang="en-US" sz="1600"/>
              <a:t> surface and </a:t>
            </a:r>
            <a:r>
              <a:rPr lang="en-US" sz="1600">
                <a:solidFill>
                  <a:srgbClr val="FF0000"/>
                </a:solidFill>
              </a:rPr>
              <a:t>observes the chemical reaction</a:t>
            </a:r>
            <a:r>
              <a:rPr lang="en-US" sz="1600"/>
              <a:t> via a CMOS sensor. If a </a:t>
            </a:r>
            <a:r>
              <a:rPr lang="en-US" sz="1600">
                <a:solidFill>
                  <a:srgbClr val="0432FF"/>
                </a:solidFill>
              </a:rPr>
              <a:t>reaction happens </a:t>
            </a:r>
            <a:r>
              <a:rPr lang="en-US" sz="1600"/>
              <a:t>then the base is “A”</a:t>
            </a:r>
          </a:p>
        </p:txBody>
      </p:sp>
      <p:grpSp>
        <p:nvGrpSpPr>
          <p:cNvPr id="46" name="Group 45"/>
          <p:cNvGrpSpPr/>
          <p:nvPr/>
        </p:nvGrpSpPr>
        <p:grpSpPr>
          <a:xfrm>
            <a:off x="644207" y="1220739"/>
            <a:ext cx="590436" cy="679773"/>
            <a:chOff x="7588832" y="4012028"/>
            <a:chExt cx="610389" cy="702745"/>
          </a:xfrm>
        </p:grpSpPr>
        <p:sp>
          <p:nvSpPr>
            <p:cNvPr id="43" name="Freeform 42"/>
            <p:cNvSpPr/>
            <p:nvPr/>
          </p:nvSpPr>
          <p:spPr>
            <a:xfrm>
              <a:off x="7588832" y="4327349"/>
              <a:ext cx="553935" cy="385505"/>
            </a:xfrm>
            <a:custGeom>
              <a:avLst/>
              <a:gdLst>
                <a:gd name="connsiteX0" fmla="*/ 262972 w 849529"/>
                <a:gd name="connsiteY0" fmla="*/ 82 h 591220"/>
                <a:gd name="connsiteX1" fmla="*/ 262972 w 849529"/>
                <a:gd name="connsiteY1" fmla="*/ 82 h 591220"/>
                <a:gd name="connsiteX2" fmla="*/ 295759 w 849529"/>
                <a:gd name="connsiteY2" fmla="*/ 11012 h 591220"/>
                <a:gd name="connsiteX3" fmla="*/ 310331 w 849529"/>
                <a:gd name="connsiteY3" fmla="*/ 18298 h 591220"/>
                <a:gd name="connsiteX4" fmla="*/ 408693 w 849529"/>
                <a:gd name="connsiteY4" fmla="*/ 14655 h 591220"/>
                <a:gd name="connsiteX5" fmla="*/ 470625 w 849529"/>
                <a:gd name="connsiteY5" fmla="*/ 7369 h 591220"/>
                <a:gd name="connsiteX6" fmla="*/ 521627 w 849529"/>
                <a:gd name="connsiteY6" fmla="*/ 11012 h 591220"/>
                <a:gd name="connsiteX7" fmla="*/ 576272 w 849529"/>
                <a:gd name="connsiteY7" fmla="*/ 18298 h 591220"/>
                <a:gd name="connsiteX8" fmla="*/ 598131 w 849529"/>
                <a:gd name="connsiteY8" fmla="*/ 18298 h 591220"/>
                <a:gd name="connsiteX9" fmla="*/ 619989 w 849529"/>
                <a:gd name="connsiteY9" fmla="*/ 21941 h 591220"/>
                <a:gd name="connsiteX10" fmla="*/ 638204 w 849529"/>
                <a:gd name="connsiteY10" fmla="*/ 40156 h 591220"/>
                <a:gd name="connsiteX11" fmla="*/ 645490 w 849529"/>
                <a:gd name="connsiteY11" fmla="*/ 62014 h 591220"/>
                <a:gd name="connsiteX12" fmla="*/ 670991 w 849529"/>
                <a:gd name="connsiteY12" fmla="*/ 83872 h 591220"/>
                <a:gd name="connsiteX13" fmla="*/ 674634 w 849529"/>
                <a:gd name="connsiteY13" fmla="*/ 94801 h 591220"/>
                <a:gd name="connsiteX14" fmla="*/ 681920 w 849529"/>
                <a:gd name="connsiteY14" fmla="*/ 105730 h 591220"/>
                <a:gd name="connsiteX15" fmla="*/ 696492 w 849529"/>
                <a:gd name="connsiteY15" fmla="*/ 156733 h 591220"/>
                <a:gd name="connsiteX16" fmla="*/ 703778 w 849529"/>
                <a:gd name="connsiteY16" fmla="*/ 167662 h 591220"/>
                <a:gd name="connsiteX17" fmla="*/ 718350 w 849529"/>
                <a:gd name="connsiteY17" fmla="*/ 171305 h 591220"/>
                <a:gd name="connsiteX18" fmla="*/ 729280 w 849529"/>
                <a:gd name="connsiteY18" fmla="*/ 178591 h 591220"/>
                <a:gd name="connsiteX19" fmla="*/ 732923 w 849529"/>
                <a:gd name="connsiteY19" fmla="*/ 189520 h 591220"/>
                <a:gd name="connsiteX20" fmla="*/ 736566 w 849529"/>
                <a:gd name="connsiteY20" fmla="*/ 204092 h 591220"/>
                <a:gd name="connsiteX21" fmla="*/ 747495 w 849529"/>
                <a:gd name="connsiteY21" fmla="*/ 215021 h 591220"/>
                <a:gd name="connsiteX22" fmla="*/ 751138 w 849529"/>
                <a:gd name="connsiteY22" fmla="*/ 225950 h 591220"/>
                <a:gd name="connsiteX23" fmla="*/ 762067 w 849529"/>
                <a:gd name="connsiteY23" fmla="*/ 247808 h 591220"/>
                <a:gd name="connsiteX24" fmla="*/ 769353 w 849529"/>
                <a:gd name="connsiteY24" fmla="*/ 276953 h 591220"/>
                <a:gd name="connsiteX25" fmla="*/ 780282 w 849529"/>
                <a:gd name="connsiteY25" fmla="*/ 302454 h 591220"/>
                <a:gd name="connsiteX26" fmla="*/ 791211 w 849529"/>
                <a:gd name="connsiteY26" fmla="*/ 306097 h 591220"/>
                <a:gd name="connsiteX27" fmla="*/ 794854 w 849529"/>
                <a:gd name="connsiteY27" fmla="*/ 317026 h 591220"/>
                <a:gd name="connsiteX28" fmla="*/ 798497 w 849529"/>
                <a:gd name="connsiteY28" fmla="*/ 331598 h 591220"/>
                <a:gd name="connsiteX29" fmla="*/ 809426 w 849529"/>
                <a:gd name="connsiteY29" fmla="*/ 342527 h 591220"/>
                <a:gd name="connsiteX30" fmla="*/ 820355 w 849529"/>
                <a:gd name="connsiteY30" fmla="*/ 375314 h 591220"/>
                <a:gd name="connsiteX31" fmla="*/ 823998 w 849529"/>
                <a:gd name="connsiteY31" fmla="*/ 386243 h 591220"/>
                <a:gd name="connsiteX32" fmla="*/ 838570 w 849529"/>
                <a:gd name="connsiteY32" fmla="*/ 408102 h 591220"/>
                <a:gd name="connsiteX33" fmla="*/ 845856 w 849529"/>
                <a:gd name="connsiteY33" fmla="*/ 419031 h 591220"/>
                <a:gd name="connsiteX34" fmla="*/ 849499 w 849529"/>
                <a:gd name="connsiteY34" fmla="*/ 429960 h 591220"/>
                <a:gd name="connsiteX35" fmla="*/ 845856 w 849529"/>
                <a:gd name="connsiteY35" fmla="*/ 440889 h 591220"/>
                <a:gd name="connsiteX36" fmla="*/ 849499 w 849529"/>
                <a:gd name="connsiteY36" fmla="*/ 451818 h 591220"/>
                <a:gd name="connsiteX37" fmla="*/ 842213 w 849529"/>
                <a:gd name="connsiteY37" fmla="*/ 473676 h 591220"/>
                <a:gd name="connsiteX38" fmla="*/ 838570 w 849529"/>
                <a:gd name="connsiteY38" fmla="*/ 484605 h 591220"/>
                <a:gd name="connsiteX39" fmla="*/ 834927 w 849529"/>
                <a:gd name="connsiteY39" fmla="*/ 495534 h 591220"/>
                <a:gd name="connsiteX40" fmla="*/ 823998 w 849529"/>
                <a:gd name="connsiteY40" fmla="*/ 502820 h 591220"/>
                <a:gd name="connsiteX41" fmla="*/ 816712 w 849529"/>
                <a:gd name="connsiteY41" fmla="*/ 524678 h 591220"/>
                <a:gd name="connsiteX42" fmla="*/ 809426 w 849529"/>
                <a:gd name="connsiteY42" fmla="*/ 531965 h 591220"/>
                <a:gd name="connsiteX43" fmla="*/ 780282 w 849529"/>
                <a:gd name="connsiteY43" fmla="*/ 546537 h 591220"/>
                <a:gd name="connsiteX44" fmla="*/ 747495 w 849529"/>
                <a:gd name="connsiteY44" fmla="*/ 557466 h 591220"/>
                <a:gd name="connsiteX45" fmla="*/ 736566 w 849529"/>
                <a:gd name="connsiteY45" fmla="*/ 561109 h 591220"/>
                <a:gd name="connsiteX46" fmla="*/ 685563 w 849529"/>
                <a:gd name="connsiteY46" fmla="*/ 564752 h 591220"/>
                <a:gd name="connsiteX47" fmla="*/ 649133 w 849529"/>
                <a:gd name="connsiteY47" fmla="*/ 572038 h 591220"/>
                <a:gd name="connsiteX48" fmla="*/ 638204 w 849529"/>
                <a:gd name="connsiteY48" fmla="*/ 575681 h 591220"/>
                <a:gd name="connsiteX49" fmla="*/ 594487 w 849529"/>
                <a:gd name="connsiteY49" fmla="*/ 579324 h 591220"/>
                <a:gd name="connsiteX50" fmla="*/ 561700 w 849529"/>
                <a:gd name="connsiteY50" fmla="*/ 579324 h 591220"/>
                <a:gd name="connsiteX51" fmla="*/ 543485 w 849529"/>
                <a:gd name="connsiteY51" fmla="*/ 575681 h 591220"/>
                <a:gd name="connsiteX52" fmla="*/ 532556 w 849529"/>
                <a:gd name="connsiteY52" fmla="*/ 579324 h 591220"/>
                <a:gd name="connsiteX53" fmla="*/ 517984 w 849529"/>
                <a:gd name="connsiteY53" fmla="*/ 586610 h 591220"/>
                <a:gd name="connsiteX54" fmla="*/ 503412 w 849529"/>
                <a:gd name="connsiteY54" fmla="*/ 590253 h 591220"/>
                <a:gd name="connsiteX55" fmla="*/ 474268 w 849529"/>
                <a:gd name="connsiteY55" fmla="*/ 590253 h 591220"/>
                <a:gd name="connsiteX56" fmla="*/ 408693 w 849529"/>
                <a:gd name="connsiteY56" fmla="*/ 579324 h 591220"/>
                <a:gd name="connsiteX57" fmla="*/ 350405 w 849529"/>
                <a:gd name="connsiteY57" fmla="*/ 579324 h 591220"/>
                <a:gd name="connsiteX58" fmla="*/ 306688 w 849529"/>
                <a:gd name="connsiteY58" fmla="*/ 586610 h 591220"/>
                <a:gd name="connsiteX59" fmla="*/ 295759 w 849529"/>
                <a:gd name="connsiteY59" fmla="*/ 575681 h 591220"/>
                <a:gd name="connsiteX60" fmla="*/ 208327 w 849529"/>
                <a:gd name="connsiteY60" fmla="*/ 564752 h 591220"/>
                <a:gd name="connsiteX61" fmla="*/ 193754 w 849529"/>
                <a:gd name="connsiteY61" fmla="*/ 561109 h 591220"/>
                <a:gd name="connsiteX62" fmla="*/ 171896 w 849529"/>
                <a:gd name="connsiteY62" fmla="*/ 568395 h 591220"/>
                <a:gd name="connsiteX63" fmla="*/ 113608 w 849529"/>
                <a:gd name="connsiteY63" fmla="*/ 561109 h 591220"/>
                <a:gd name="connsiteX64" fmla="*/ 95393 w 849529"/>
                <a:gd name="connsiteY64" fmla="*/ 557466 h 591220"/>
                <a:gd name="connsiteX65" fmla="*/ 84464 w 849529"/>
                <a:gd name="connsiteY65" fmla="*/ 561109 h 591220"/>
                <a:gd name="connsiteX66" fmla="*/ 73534 w 849529"/>
                <a:gd name="connsiteY66" fmla="*/ 557466 h 591220"/>
                <a:gd name="connsiteX67" fmla="*/ 48033 w 849529"/>
                <a:gd name="connsiteY67" fmla="*/ 546537 h 591220"/>
                <a:gd name="connsiteX68" fmla="*/ 40747 w 849529"/>
                <a:gd name="connsiteY68" fmla="*/ 535608 h 591220"/>
                <a:gd name="connsiteX69" fmla="*/ 11603 w 849529"/>
                <a:gd name="connsiteY69" fmla="*/ 521035 h 591220"/>
                <a:gd name="connsiteX70" fmla="*/ 7960 w 849529"/>
                <a:gd name="connsiteY70" fmla="*/ 510106 h 591220"/>
                <a:gd name="connsiteX71" fmla="*/ 674 w 849529"/>
                <a:gd name="connsiteY71" fmla="*/ 491891 h 591220"/>
                <a:gd name="connsiteX72" fmla="*/ 4317 w 849529"/>
                <a:gd name="connsiteY72" fmla="*/ 480962 h 591220"/>
                <a:gd name="connsiteX73" fmla="*/ 4317 w 849529"/>
                <a:gd name="connsiteY73" fmla="*/ 459104 h 591220"/>
                <a:gd name="connsiteX74" fmla="*/ 674 w 849529"/>
                <a:gd name="connsiteY74" fmla="*/ 448175 h 591220"/>
                <a:gd name="connsiteX75" fmla="*/ 4317 w 849529"/>
                <a:gd name="connsiteY75" fmla="*/ 437246 h 591220"/>
                <a:gd name="connsiteX76" fmla="*/ 11603 w 849529"/>
                <a:gd name="connsiteY76" fmla="*/ 397173 h 591220"/>
                <a:gd name="connsiteX77" fmla="*/ 22532 w 849529"/>
                <a:gd name="connsiteY77" fmla="*/ 386243 h 591220"/>
                <a:gd name="connsiteX78" fmla="*/ 26175 w 849529"/>
                <a:gd name="connsiteY78" fmla="*/ 375314 h 591220"/>
                <a:gd name="connsiteX79" fmla="*/ 48033 w 849529"/>
                <a:gd name="connsiteY79" fmla="*/ 342527 h 591220"/>
                <a:gd name="connsiteX80" fmla="*/ 55319 w 849529"/>
                <a:gd name="connsiteY80" fmla="*/ 331598 h 591220"/>
                <a:gd name="connsiteX81" fmla="*/ 58962 w 849529"/>
                <a:gd name="connsiteY81" fmla="*/ 320669 h 591220"/>
                <a:gd name="connsiteX82" fmla="*/ 69891 w 849529"/>
                <a:gd name="connsiteY82" fmla="*/ 309740 h 591220"/>
                <a:gd name="connsiteX83" fmla="*/ 80821 w 849529"/>
                <a:gd name="connsiteY83" fmla="*/ 295168 h 591220"/>
                <a:gd name="connsiteX84" fmla="*/ 95393 w 849529"/>
                <a:gd name="connsiteY84" fmla="*/ 273310 h 591220"/>
                <a:gd name="connsiteX85" fmla="*/ 113608 w 849529"/>
                <a:gd name="connsiteY85" fmla="*/ 251451 h 591220"/>
                <a:gd name="connsiteX86" fmla="*/ 124537 w 849529"/>
                <a:gd name="connsiteY86" fmla="*/ 218664 h 591220"/>
                <a:gd name="connsiteX87" fmla="*/ 131823 w 849529"/>
                <a:gd name="connsiteY87" fmla="*/ 207735 h 591220"/>
                <a:gd name="connsiteX88" fmla="*/ 139109 w 849529"/>
                <a:gd name="connsiteY88" fmla="*/ 185877 h 591220"/>
                <a:gd name="connsiteX89" fmla="*/ 150038 w 849529"/>
                <a:gd name="connsiteY89" fmla="*/ 171305 h 591220"/>
                <a:gd name="connsiteX90" fmla="*/ 171896 w 849529"/>
                <a:gd name="connsiteY90" fmla="*/ 127588 h 591220"/>
                <a:gd name="connsiteX91" fmla="*/ 182825 w 849529"/>
                <a:gd name="connsiteY91" fmla="*/ 102087 h 591220"/>
                <a:gd name="connsiteX92" fmla="*/ 186468 w 849529"/>
                <a:gd name="connsiteY92" fmla="*/ 91158 h 591220"/>
                <a:gd name="connsiteX93" fmla="*/ 197397 w 849529"/>
                <a:gd name="connsiteY93" fmla="*/ 83872 h 591220"/>
                <a:gd name="connsiteX94" fmla="*/ 201040 w 849529"/>
                <a:gd name="connsiteY94" fmla="*/ 69300 h 591220"/>
                <a:gd name="connsiteX95" fmla="*/ 226542 w 849529"/>
                <a:gd name="connsiteY95" fmla="*/ 40156 h 591220"/>
                <a:gd name="connsiteX96" fmla="*/ 252043 w 849529"/>
                <a:gd name="connsiteY96" fmla="*/ 25584 h 591220"/>
                <a:gd name="connsiteX97" fmla="*/ 262972 w 849529"/>
                <a:gd name="connsiteY97" fmla="*/ 11012 h 591220"/>
                <a:gd name="connsiteX98" fmla="*/ 270258 w 849529"/>
                <a:gd name="connsiteY98" fmla="*/ 82 h 591220"/>
                <a:gd name="connsiteX99" fmla="*/ 277544 w 849529"/>
                <a:gd name="connsiteY99" fmla="*/ 7369 h 591220"/>
                <a:gd name="connsiteX100" fmla="*/ 262972 w 849529"/>
                <a:gd name="connsiteY100" fmla="*/ 82 h 5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49529" h="591220">
                  <a:moveTo>
                    <a:pt x="262972" y="82"/>
                  </a:moveTo>
                  <a:lnTo>
                    <a:pt x="262972" y="82"/>
                  </a:lnTo>
                  <a:cubicBezTo>
                    <a:pt x="273901" y="3725"/>
                    <a:pt x="285007" y="6876"/>
                    <a:pt x="295759" y="11012"/>
                  </a:cubicBezTo>
                  <a:cubicBezTo>
                    <a:pt x="300828" y="12962"/>
                    <a:pt x="304903" y="18123"/>
                    <a:pt x="310331" y="18298"/>
                  </a:cubicBezTo>
                  <a:lnTo>
                    <a:pt x="408693" y="14655"/>
                  </a:lnTo>
                  <a:lnTo>
                    <a:pt x="470625" y="7369"/>
                  </a:lnTo>
                  <a:cubicBezTo>
                    <a:pt x="487669" y="7369"/>
                    <a:pt x="504653" y="9469"/>
                    <a:pt x="521627" y="11012"/>
                  </a:cubicBezTo>
                  <a:cubicBezTo>
                    <a:pt x="534574" y="12189"/>
                    <a:pt x="562758" y="16367"/>
                    <a:pt x="576272" y="18298"/>
                  </a:cubicBezTo>
                  <a:cubicBezTo>
                    <a:pt x="605415" y="28012"/>
                    <a:pt x="568986" y="18298"/>
                    <a:pt x="598131" y="18298"/>
                  </a:cubicBezTo>
                  <a:cubicBezTo>
                    <a:pt x="605518" y="18298"/>
                    <a:pt x="612703" y="20727"/>
                    <a:pt x="619989" y="21941"/>
                  </a:cubicBezTo>
                  <a:cubicBezTo>
                    <a:pt x="629959" y="28588"/>
                    <a:pt x="633091" y="28652"/>
                    <a:pt x="638204" y="40156"/>
                  </a:cubicBezTo>
                  <a:cubicBezTo>
                    <a:pt x="641323" y="47174"/>
                    <a:pt x="640059" y="56583"/>
                    <a:pt x="645490" y="62014"/>
                  </a:cubicBezTo>
                  <a:cubicBezTo>
                    <a:pt x="663158" y="79682"/>
                    <a:pt x="654346" y="72776"/>
                    <a:pt x="670991" y="83872"/>
                  </a:cubicBezTo>
                  <a:cubicBezTo>
                    <a:pt x="672205" y="87515"/>
                    <a:pt x="672917" y="91366"/>
                    <a:pt x="674634" y="94801"/>
                  </a:cubicBezTo>
                  <a:cubicBezTo>
                    <a:pt x="676592" y="98717"/>
                    <a:pt x="681061" y="101437"/>
                    <a:pt x="681920" y="105730"/>
                  </a:cubicBezTo>
                  <a:cubicBezTo>
                    <a:pt x="692399" y="158125"/>
                    <a:pt x="671458" y="140044"/>
                    <a:pt x="696492" y="156733"/>
                  </a:cubicBezTo>
                  <a:cubicBezTo>
                    <a:pt x="698921" y="160376"/>
                    <a:pt x="700135" y="165233"/>
                    <a:pt x="703778" y="167662"/>
                  </a:cubicBezTo>
                  <a:cubicBezTo>
                    <a:pt x="707944" y="170439"/>
                    <a:pt x="713748" y="169333"/>
                    <a:pt x="718350" y="171305"/>
                  </a:cubicBezTo>
                  <a:cubicBezTo>
                    <a:pt x="722375" y="173030"/>
                    <a:pt x="725637" y="176162"/>
                    <a:pt x="729280" y="178591"/>
                  </a:cubicBezTo>
                  <a:cubicBezTo>
                    <a:pt x="730494" y="182234"/>
                    <a:pt x="731868" y="185828"/>
                    <a:pt x="732923" y="189520"/>
                  </a:cubicBezTo>
                  <a:cubicBezTo>
                    <a:pt x="734298" y="194334"/>
                    <a:pt x="734082" y="199745"/>
                    <a:pt x="736566" y="204092"/>
                  </a:cubicBezTo>
                  <a:cubicBezTo>
                    <a:pt x="739122" y="208565"/>
                    <a:pt x="743852" y="211378"/>
                    <a:pt x="747495" y="215021"/>
                  </a:cubicBezTo>
                  <a:cubicBezTo>
                    <a:pt x="748709" y="218664"/>
                    <a:pt x="749421" y="222515"/>
                    <a:pt x="751138" y="225950"/>
                  </a:cubicBezTo>
                  <a:cubicBezTo>
                    <a:pt x="761086" y="245845"/>
                    <a:pt x="756573" y="227664"/>
                    <a:pt x="762067" y="247808"/>
                  </a:cubicBezTo>
                  <a:cubicBezTo>
                    <a:pt x="764702" y="257469"/>
                    <a:pt x="766924" y="267238"/>
                    <a:pt x="769353" y="276953"/>
                  </a:cubicBezTo>
                  <a:cubicBezTo>
                    <a:pt x="771541" y="285703"/>
                    <a:pt x="772420" y="296164"/>
                    <a:pt x="780282" y="302454"/>
                  </a:cubicBezTo>
                  <a:cubicBezTo>
                    <a:pt x="783281" y="304853"/>
                    <a:pt x="787568" y="304883"/>
                    <a:pt x="791211" y="306097"/>
                  </a:cubicBezTo>
                  <a:cubicBezTo>
                    <a:pt x="792425" y="309740"/>
                    <a:pt x="793799" y="313334"/>
                    <a:pt x="794854" y="317026"/>
                  </a:cubicBezTo>
                  <a:cubicBezTo>
                    <a:pt x="796229" y="321840"/>
                    <a:pt x="796013" y="327251"/>
                    <a:pt x="798497" y="331598"/>
                  </a:cubicBezTo>
                  <a:cubicBezTo>
                    <a:pt x="801053" y="336071"/>
                    <a:pt x="805783" y="338884"/>
                    <a:pt x="809426" y="342527"/>
                  </a:cubicBezTo>
                  <a:lnTo>
                    <a:pt x="820355" y="375314"/>
                  </a:lnTo>
                  <a:cubicBezTo>
                    <a:pt x="821569" y="378957"/>
                    <a:pt x="821868" y="383048"/>
                    <a:pt x="823998" y="386243"/>
                  </a:cubicBezTo>
                  <a:lnTo>
                    <a:pt x="838570" y="408102"/>
                  </a:lnTo>
                  <a:cubicBezTo>
                    <a:pt x="840999" y="411745"/>
                    <a:pt x="844471" y="414877"/>
                    <a:pt x="845856" y="419031"/>
                  </a:cubicBezTo>
                  <a:lnTo>
                    <a:pt x="849499" y="429960"/>
                  </a:lnTo>
                  <a:cubicBezTo>
                    <a:pt x="848285" y="433603"/>
                    <a:pt x="845856" y="437049"/>
                    <a:pt x="845856" y="440889"/>
                  </a:cubicBezTo>
                  <a:cubicBezTo>
                    <a:pt x="845856" y="444729"/>
                    <a:pt x="849923" y="448001"/>
                    <a:pt x="849499" y="451818"/>
                  </a:cubicBezTo>
                  <a:cubicBezTo>
                    <a:pt x="848651" y="459451"/>
                    <a:pt x="844642" y="466390"/>
                    <a:pt x="842213" y="473676"/>
                  </a:cubicBezTo>
                  <a:lnTo>
                    <a:pt x="838570" y="484605"/>
                  </a:lnTo>
                  <a:cubicBezTo>
                    <a:pt x="837356" y="488248"/>
                    <a:pt x="838122" y="493404"/>
                    <a:pt x="834927" y="495534"/>
                  </a:cubicBezTo>
                  <a:lnTo>
                    <a:pt x="823998" y="502820"/>
                  </a:lnTo>
                  <a:cubicBezTo>
                    <a:pt x="821569" y="510106"/>
                    <a:pt x="822142" y="519247"/>
                    <a:pt x="816712" y="524678"/>
                  </a:cubicBezTo>
                  <a:cubicBezTo>
                    <a:pt x="814283" y="527107"/>
                    <a:pt x="812108" y="529819"/>
                    <a:pt x="809426" y="531965"/>
                  </a:cubicBezTo>
                  <a:cubicBezTo>
                    <a:pt x="799302" y="540065"/>
                    <a:pt x="793233" y="541828"/>
                    <a:pt x="780282" y="546537"/>
                  </a:cubicBezTo>
                  <a:cubicBezTo>
                    <a:pt x="769455" y="550474"/>
                    <a:pt x="758424" y="553823"/>
                    <a:pt x="747495" y="557466"/>
                  </a:cubicBezTo>
                  <a:cubicBezTo>
                    <a:pt x="743852" y="558680"/>
                    <a:pt x="740396" y="560835"/>
                    <a:pt x="736566" y="561109"/>
                  </a:cubicBezTo>
                  <a:lnTo>
                    <a:pt x="685563" y="564752"/>
                  </a:lnTo>
                  <a:cubicBezTo>
                    <a:pt x="668387" y="567615"/>
                    <a:pt x="664350" y="567690"/>
                    <a:pt x="649133" y="572038"/>
                  </a:cubicBezTo>
                  <a:cubicBezTo>
                    <a:pt x="645441" y="573093"/>
                    <a:pt x="642010" y="575173"/>
                    <a:pt x="638204" y="575681"/>
                  </a:cubicBezTo>
                  <a:cubicBezTo>
                    <a:pt x="623709" y="577614"/>
                    <a:pt x="609059" y="578110"/>
                    <a:pt x="594487" y="579324"/>
                  </a:cubicBezTo>
                  <a:cubicBezTo>
                    <a:pt x="569884" y="571123"/>
                    <a:pt x="600169" y="579324"/>
                    <a:pt x="561700" y="579324"/>
                  </a:cubicBezTo>
                  <a:cubicBezTo>
                    <a:pt x="555508" y="579324"/>
                    <a:pt x="549557" y="576895"/>
                    <a:pt x="543485" y="575681"/>
                  </a:cubicBezTo>
                  <a:cubicBezTo>
                    <a:pt x="539842" y="576895"/>
                    <a:pt x="536086" y="577811"/>
                    <a:pt x="532556" y="579324"/>
                  </a:cubicBezTo>
                  <a:cubicBezTo>
                    <a:pt x="527564" y="581463"/>
                    <a:pt x="523069" y="584703"/>
                    <a:pt x="517984" y="586610"/>
                  </a:cubicBezTo>
                  <a:cubicBezTo>
                    <a:pt x="513296" y="588368"/>
                    <a:pt x="508269" y="589039"/>
                    <a:pt x="503412" y="590253"/>
                  </a:cubicBezTo>
                  <a:cubicBezTo>
                    <a:pt x="442349" y="574987"/>
                    <a:pt x="535331" y="595804"/>
                    <a:pt x="474268" y="590253"/>
                  </a:cubicBezTo>
                  <a:cubicBezTo>
                    <a:pt x="452199" y="588247"/>
                    <a:pt x="408693" y="579324"/>
                    <a:pt x="408693" y="579324"/>
                  </a:cubicBezTo>
                  <a:cubicBezTo>
                    <a:pt x="367690" y="595725"/>
                    <a:pt x="418051" y="579324"/>
                    <a:pt x="350405" y="579324"/>
                  </a:cubicBezTo>
                  <a:cubicBezTo>
                    <a:pt x="335632" y="579324"/>
                    <a:pt x="321260" y="584181"/>
                    <a:pt x="306688" y="586610"/>
                  </a:cubicBezTo>
                  <a:cubicBezTo>
                    <a:pt x="303045" y="582967"/>
                    <a:pt x="300702" y="577135"/>
                    <a:pt x="295759" y="575681"/>
                  </a:cubicBezTo>
                  <a:cubicBezTo>
                    <a:pt x="281832" y="571585"/>
                    <a:pt x="226913" y="566611"/>
                    <a:pt x="208327" y="564752"/>
                  </a:cubicBezTo>
                  <a:cubicBezTo>
                    <a:pt x="203469" y="563538"/>
                    <a:pt x="198736" y="560611"/>
                    <a:pt x="193754" y="561109"/>
                  </a:cubicBezTo>
                  <a:cubicBezTo>
                    <a:pt x="186112" y="561873"/>
                    <a:pt x="171896" y="568395"/>
                    <a:pt x="171896" y="568395"/>
                  </a:cubicBezTo>
                  <a:lnTo>
                    <a:pt x="113608" y="561109"/>
                  </a:lnTo>
                  <a:cubicBezTo>
                    <a:pt x="107478" y="560233"/>
                    <a:pt x="101585" y="557466"/>
                    <a:pt x="95393" y="557466"/>
                  </a:cubicBezTo>
                  <a:cubicBezTo>
                    <a:pt x="91553" y="557466"/>
                    <a:pt x="88107" y="559895"/>
                    <a:pt x="84464" y="561109"/>
                  </a:cubicBezTo>
                  <a:cubicBezTo>
                    <a:pt x="80821" y="559895"/>
                    <a:pt x="77064" y="558979"/>
                    <a:pt x="73534" y="557466"/>
                  </a:cubicBezTo>
                  <a:cubicBezTo>
                    <a:pt x="42017" y="543959"/>
                    <a:pt x="73667" y="555082"/>
                    <a:pt x="48033" y="546537"/>
                  </a:cubicBezTo>
                  <a:cubicBezTo>
                    <a:pt x="45604" y="542894"/>
                    <a:pt x="43843" y="538704"/>
                    <a:pt x="40747" y="535608"/>
                  </a:cubicBezTo>
                  <a:cubicBezTo>
                    <a:pt x="33472" y="528333"/>
                    <a:pt x="20298" y="524514"/>
                    <a:pt x="11603" y="521035"/>
                  </a:cubicBezTo>
                  <a:cubicBezTo>
                    <a:pt x="10389" y="517392"/>
                    <a:pt x="9308" y="513702"/>
                    <a:pt x="7960" y="510106"/>
                  </a:cubicBezTo>
                  <a:cubicBezTo>
                    <a:pt x="5664" y="503983"/>
                    <a:pt x="1485" y="498380"/>
                    <a:pt x="674" y="491891"/>
                  </a:cubicBezTo>
                  <a:cubicBezTo>
                    <a:pt x="198" y="488081"/>
                    <a:pt x="3103" y="484605"/>
                    <a:pt x="4317" y="480962"/>
                  </a:cubicBezTo>
                  <a:cubicBezTo>
                    <a:pt x="-5398" y="451818"/>
                    <a:pt x="4317" y="488248"/>
                    <a:pt x="4317" y="459104"/>
                  </a:cubicBezTo>
                  <a:cubicBezTo>
                    <a:pt x="4317" y="455264"/>
                    <a:pt x="1888" y="451818"/>
                    <a:pt x="674" y="448175"/>
                  </a:cubicBezTo>
                  <a:cubicBezTo>
                    <a:pt x="1888" y="444532"/>
                    <a:pt x="3630" y="441024"/>
                    <a:pt x="4317" y="437246"/>
                  </a:cubicBezTo>
                  <a:cubicBezTo>
                    <a:pt x="4568" y="435864"/>
                    <a:pt x="6381" y="405006"/>
                    <a:pt x="11603" y="397173"/>
                  </a:cubicBezTo>
                  <a:cubicBezTo>
                    <a:pt x="14461" y="392886"/>
                    <a:pt x="18889" y="389886"/>
                    <a:pt x="22532" y="386243"/>
                  </a:cubicBezTo>
                  <a:cubicBezTo>
                    <a:pt x="23746" y="382600"/>
                    <a:pt x="24310" y="378671"/>
                    <a:pt x="26175" y="375314"/>
                  </a:cubicBezTo>
                  <a:lnTo>
                    <a:pt x="48033" y="342527"/>
                  </a:lnTo>
                  <a:cubicBezTo>
                    <a:pt x="50462" y="338884"/>
                    <a:pt x="53934" y="335752"/>
                    <a:pt x="55319" y="331598"/>
                  </a:cubicBezTo>
                  <a:cubicBezTo>
                    <a:pt x="56533" y="327955"/>
                    <a:pt x="56832" y="323864"/>
                    <a:pt x="58962" y="320669"/>
                  </a:cubicBezTo>
                  <a:cubicBezTo>
                    <a:pt x="61820" y="316382"/>
                    <a:pt x="66538" y="313652"/>
                    <a:pt x="69891" y="309740"/>
                  </a:cubicBezTo>
                  <a:cubicBezTo>
                    <a:pt x="73843" y="305130"/>
                    <a:pt x="77178" y="300025"/>
                    <a:pt x="80821" y="295168"/>
                  </a:cubicBezTo>
                  <a:cubicBezTo>
                    <a:pt x="89484" y="269180"/>
                    <a:pt x="77200" y="300601"/>
                    <a:pt x="95393" y="273310"/>
                  </a:cubicBezTo>
                  <a:cubicBezTo>
                    <a:pt x="112082" y="248275"/>
                    <a:pt x="78373" y="277877"/>
                    <a:pt x="113608" y="251451"/>
                  </a:cubicBezTo>
                  <a:cubicBezTo>
                    <a:pt x="117251" y="240522"/>
                    <a:pt x="118147" y="228249"/>
                    <a:pt x="124537" y="218664"/>
                  </a:cubicBezTo>
                  <a:cubicBezTo>
                    <a:pt x="126966" y="215021"/>
                    <a:pt x="130045" y="211736"/>
                    <a:pt x="131823" y="207735"/>
                  </a:cubicBezTo>
                  <a:cubicBezTo>
                    <a:pt x="134942" y="200717"/>
                    <a:pt x="134501" y="192021"/>
                    <a:pt x="139109" y="185877"/>
                  </a:cubicBezTo>
                  <a:cubicBezTo>
                    <a:pt x="142752" y="181020"/>
                    <a:pt x="147323" y="176736"/>
                    <a:pt x="150038" y="171305"/>
                  </a:cubicBezTo>
                  <a:cubicBezTo>
                    <a:pt x="173811" y="123760"/>
                    <a:pt x="153281" y="146205"/>
                    <a:pt x="171896" y="127588"/>
                  </a:cubicBezTo>
                  <a:cubicBezTo>
                    <a:pt x="175539" y="119088"/>
                    <a:pt x="179390" y="110674"/>
                    <a:pt x="182825" y="102087"/>
                  </a:cubicBezTo>
                  <a:cubicBezTo>
                    <a:pt x="184251" y="98522"/>
                    <a:pt x="184069" y="94157"/>
                    <a:pt x="186468" y="91158"/>
                  </a:cubicBezTo>
                  <a:cubicBezTo>
                    <a:pt x="189203" y="87739"/>
                    <a:pt x="193754" y="86301"/>
                    <a:pt x="197397" y="83872"/>
                  </a:cubicBezTo>
                  <a:cubicBezTo>
                    <a:pt x="198611" y="79015"/>
                    <a:pt x="198801" y="73778"/>
                    <a:pt x="201040" y="69300"/>
                  </a:cubicBezTo>
                  <a:cubicBezTo>
                    <a:pt x="212779" y="45823"/>
                    <a:pt x="210958" y="51287"/>
                    <a:pt x="226542" y="40156"/>
                  </a:cubicBezTo>
                  <a:cubicBezTo>
                    <a:pt x="245840" y="26372"/>
                    <a:pt x="234308" y="31496"/>
                    <a:pt x="252043" y="25584"/>
                  </a:cubicBezTo>
                  <a:cubicBezTo>
                    <a:pt x="255686" y="20727"/>
                    <a:pt x="259443" y="15953"/>
                    <a:pt x="262972" y="11012"/>
                  </a:cubicBezTo>
                  <a:cubicBezTo>
                    <a:pt x="265517" y="7449"/>
                    <a:pt x="266010" y="1144"/>
                    <a:pt x="270258" y="82"/>
                  </a:cubicBezTo>
                  <a:cubicBezTo>
                    <a:pt x="273590" y="-751"/>
                    <a:pt x="275115" y="4940"/>
                    <a:pt x="277544" y="7369"/>
                  </a:cubicBezTo>
                  <a:cubicBezTo>
                    <a:pt x="268911" y="20319"/>
                    <a:pt x="265401" y="1296"/>
                    <a:pt x="262972" y="82"/>
                  </a:cubicBezTo>
                  <a:close/>
                </a:path>
              </a:pathLst>
            </a:custGeom>
            <a:solidFill>
              <a:srgbClr val="DC498D"/>
            </a:solidFill>
          </p:spPr>
          <p:txBody>
            <a:bodyPr wrap="square" rtlCol="0" anchor="ctr">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400" b="1" i="0" u="none" strike="noStrike" kern="1200" cap="none" spc="0" normalizeH="0" baseline="0" noProof="0">
                <a:ln>
                  <a:noFill/>
                </a:ln>
                <a:solidFill>
                  <a:srgbClr val="5F5F5F"/>
                </a:solidFill>
                <a:effectLst/>
                <a:uLnTx/>
                <a:uFillTx/>
                <a:latin typeface="europa"/>
                <a:ea typeface="+mn-ea"/>
                <a:cs typeface="+mn-cs"/>
              </a:endParaRPr>
            </a:p>
          </p:txBody>
        </p:sp>
        <p:pic>
          <p:nvPicPr>
            <p:cNvPr id="44" name="Picture 4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r="41879"/>
            <a:stretch/>
          </p:blipFill>
          <p:spPr>
            <a:xfrm>
              <a:off x="7589608" y="4012028"/>
              <a:ext cx="609613" cy="702745"/>
            </a:xfrm>
            <a:prstGeom prst="rect">
              <a:avLst/>
            </a:prstGeom>
          </p:spPr>
        </p:pic>
        <p:sp>
          <p:nvSpPr>
            <p:cNvPr id="45" name="Rectangle 44"/>
            <p:cNvSpPr/>
            <p:nvPr/>
          </p:nvSpPr>
          <p:spPr>
            <a:xfrm>
              <a:off x="7694107" y="4363400"/>
              <a:ext cx="280863" cy="297517"/>
            </a:xfrm>
            <a:prstGeom prst="rect">
              <a:avLst/>
            </a:prstGeom>
          </p:spPr>
          <p:txBody>
            <a:bodyPr wrap="square">
              <a:spAutoFit/>
            </a:bodyPr>
            <a:lstStyle/>
            <a:p>
              <a:pPr marL="0" marR="0" lvl="0" indent="0" algn="l" defTabSz="914400" rtl="0" eaLnBrk="1" fontAlgn="auto" latinLnBrk="0" hangingPunct="1">
                <a:lnSpc>
                  <a:spcPts val="16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Black" panose="020B0A04020102020204" pitchFamily="34" charset="0"/>
                  <a:ea typeface="+mn-ea"/>
                  <a:cs typeface="+mn-cs"/>
                </a:rPr>
                <a:t>A</a:t>
              </a:r>
            </a:p>
          </p:txBody>
        </p:sp>
      </p:grpSp>
      <p:sp>
        <p:nvSpPr>
          <p:cNvPr id="7" name="Oval 6"/>
          <p:cNvSpPr/>
          <p:nvPr/>
        </p:nvSpPr>
        <p:spPr>
          <a:xfrm>
            <a:off x="2005350" y="220486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sp>
        <p:nvSpPr>
          <p:cNvPr id="55" name="Oval 54"/>
          <p:cNvSpPr/>
          <p:nvPr/>
        </p:nvSpPr>
        <p:spPr>
          <a:xfrm>
            <a:off x="2009707" y="256558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57" name="Oval 56"/>
          <p:cNvSpPr/>
          <p:nvPr/>
        </p:nvSpPr>
        <p:spPr>
          <a:xfrm>
            <a:off x="2009707" y="291424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lIns="0" tIns="0" rIns="0" bIns="0" rtlCol="0" anchor="ctr"/>
          <a:lstStyle/>
          <a:p>
            <a:pPr lvl="0" algn="ctr">
              <a:defRPr/>
            </a:pPr>
            <a:r>
              <a:rPr lang="en-US" b="1">
                <a:solidFill>
                  <a:srgbClr val="DE498D"/>
                </a:solidFill>
                <a:latin typeface="Arial Black" panose="020B0A04020102020204" pitchFamily="34" charset="0"/>
              </a:rPr>
              <a:t>A</a:t>
            </a:r>
          </a:p>
        </p:txBody>
      </p:sp>
      <p:sp>
        <p:nvSpPr>
          <p:cNvPr id="58" name="Oval 57"/>
          <p:cNvSpPr/>
          <p:nvPr/>
        </p:nvSpPr>
        <p:spPr>
          <a:xfrm>
            <a:off x="2013974" y="328079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687CD"/>
                </a:solidFill>
                <a:latin typeface="Arial Black" panose="020B0A04020102020204" pitchFamily="34" charset="0"/>
              </a:rPr>
              <a:t>G</a:t>
            </a:r>
          </a:p>
        </p:txBody>
      </p:sp>
      <p:sp>
        <p:nvSpPr>
          <p:cNvPr id="59" name="Oval 58"/>
          <p:cNvSpPr/>
          <p:nvPr/>
        </p:nvSpPr>
        <p:spPr>
          <a:xfrm>
            <a:off x="2018331" y="3641513"/>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endParaRPr lang="en-US" b="1">
              <a:solidFill>
                <a:srgbClr val="75BDD5"/>
              </a:solidFill>
              <a:latin typeface="Arial Black" panose="020B0A04020102020204" pitchFamily="34" charset="0"/>
            </a:endParaRPr>
          </a:p>
        </p:txBody>
      </p:sp>
      <p:sp>
        <p:nvSpPr>
          <p:cNvPr id="60" name="Oval 59"/>
          <p:cNvSpPr/>
          <p:nvPr/>
        </p:nvSpPr>
        <p:spPr>
          <a:xfrm>
            <a:off x="2018331" y="3990177"/>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1" name="Oval 60"/>
          <p:cNvSpPr/>
          <p:nvPr/>
        </p:nvSpPr>
        <p:spPr>
          <a:xfrm>
            <a:off x="2013974" y="4334370"/>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75BDD5"/>
                </a:solidFill>
                <a:latin typeface="Arial Black" panose="020B0A04020102020204" pitchFamily="34" charset="0"/>
              </a:rPr>
              <a:t>C</a:t>
            </a:r>
          </a:p>
        </p:txBody>
      </p:sp>
      <p:sp>
        <p:nvSpPr>
          <p:cNvPr id="62" name="Oval 61"/>
          <p:cNvSpPr/>
          <p:nvPr/>
        </p:nvSpPr>
        <p:spPr>
          <a:xfrm>
            <a:off x="2013974" y="4683034"/>
            <a:ext cx="336720" cy="33672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DE498D"/>
                </a:solidFill>
                <a:latin typeface="Arial Black" panose="020B0A04020102020204" pitchFamily="34" charset="0"/>
              </a:rPr>
              <a:t>A</a:t>
            </a:r>
            <a:endParaRPr lang="en-US"/>
          </a:p>
        </p:txBody>
      </p:sp>
      <p:sp>
        <p:nvSpPr>
          <p:cNvPr id="66" name="Oval 65"/>
          <p:cNvSpPr/>
          <p:nvPr/>
        </p:nvSpPr>
        <p:spPr>
          <a:xfrm>
            <a:off x="575901" y="4635707"/>
            <a:ext cx="336720" cy="336720"/>
          </a:xfrm>
          <a:prstGeom prst="ellipse">
            <a:avLst/>
          </a:prstGeom>
          <a:ln>
            <a:solidFill>
              <a:srgbClr val="0432FF"/>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a:solidFill>
                  <a:srgbClr val="EF866A"/>
                </a:solidFill>
                <a:latin typeface="Arial Black" panose="020B0A04020102020204" pitchFamily="34" charset="0"/>
              </a:rPr>
              <a:t>T</a:t>
            </a:r>
          </a:p>
        </p:txBody>
      </p:sp>
      <p:pic>
        <p:nvPicPr>
          <p:cNvPr id="66562" name="Picture 2" descr="Image result for camera"/>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flipH="1">
            <a:off x="874956" y="2955703"/>
            <a:ext cx="723392" cy="723392"/>
          </a:xfrm>
          <a:prstGeom prst="rect">
            <a:avLst/>
          </a:prstGeom>
          <a:noFill/>
          <a:extLst>
            <a:ext uri="{909E8E84-426E-40DD-AFC4-6F175D3DCCD1}">
              <a14:hiddenFill xmlns:a14="http://schemas.microsoft.com/office/drawing/2010/main">
                <a:solidFill>
                  <a:srgbClr val="FFFFFF"/>
                </a:solidFill>
              </a14:hiddenFill>
            </a:ext>
          </a:extLst>
        </p:spPr>
      </p:pic>
      <p:sp>
        <p:nvSpPr>
          <p:cNvPr id="8" name="Explosion 1 7"/>
          <p:cNvSpPr/>
          <p:nvPr/>
        </p:nvSpPr>
        <p:spPr>
          <a:xfrm>
            <a:off x="1532524" y="4418397"/>
            <a:ext cx="504056" cy="395790"/>
          </a:xfrm>
          <a:prstGeom prst="irregularSeal1">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Explosion 1 9"/>
          <p:cNvSpPr/>
          <p:nvPr/>
        </p:nvSpPr>
        <p:spPr>
          <a:xfrm>
            <a:off x="1221274" y="3072908"/>
            <a:ext cx="501514" cy="544609"/>
          </a:xfrm>
          <a:prstGeom prst="irregularSeal1">
            <a:avLst/>
          </a:prstGeom>
          <a:solidFill>
            <a:schemeClr val="bg1"/>
          </a:solidFill>
          <a:ln>
            <a:solidFill>
              <a:schemeClr val="accent3">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68189" y="2467238"/>
            <a:ext cx="1016363" cy="523220"/>
          </a:xfrm>
          <a:prstGeom prst="rect">
            <a:avLst/>
          </a:prstGeom>
          <a:noFill/>
        </p:spPr>
        <p:txBody>
          <a:bodyPr wrap="square" rtlCol="0">
            <a:spAutoFit/>
          </a:bodyPr>
          <a:lstStyle/>
          <a:p>
            <a:pPr algn="ctr"/>
            <a:r>
              <a:rPr lang="en-US" sz="1400"/>
              <a:t>Optical Sensor</a:t>
            </a:r>
          </a:p>
        </p:txBody>
      </p:sp>
      <p:pic>
        <p:nvPicPr>
          <p:cNvPr id="68" name="Picture 4" descr="https://www.compoundchem.com/wp-content/uploads/2015/03/The-Chemical-Structures-of-DNA-RNA-Aug-2018.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213595" y="5223661"/>
            <a:ext cx="1898784" cy="92401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4" descr="https://www.compoundchem.com/wp-content/uploads/2015/03/The-Chemical-Structures-of-DNA-RNA-Aug-2018.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2187092" y="5146661"/>
            <a:ext cx="1880384" cy="107801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1" name="Object 70"/>
          <p:cNvGraphicFramePr>
            <a:graphicFrameLocks noChangeAspect="1"/>
          </p:cNvGraphicFramePr>
          <p:nvPr/>
        </p:nvGraphicFramePr>
        <p:xfrm>
          <a:off x="4331251" y="3789040"/>
          <a:ext cx="4895872" cy="2150973"/>
        </p:xfrm>
        <a:graphic>
          <a:graphicData uri="http://schemas.openxmlformats.org/presentationml/2006/ole">
            <mc:AlternateContent xmlns:mc="http://schemas.openxmlformats.org/markup-compatibility/2006">
              <mc:Choice xmlns:v="urn:schemas-microsoft-com:vml" Requires="v">
                <p:oleObj name="Visio" r:id="rId7" imgW="3859192" imgH="1695803" progId="Visio.Drawing.11">
                  <p:embed/>
                </p:oleObj>
              </mc:Choice>
              <mc:Fallback>
                <p:oleObj name="Visio" r:id="rId7" imgW="3859192" imgH="1695803" progId="Visio.Drawing.11">
                  <p:embed/>
                  <p:pic>
                    <p:nvPicPr>
                      <p:cNvPr id="71" name="Object 70"/>
                      <p:cNvPicPr/>
                      <p:nvPr/>
                    </p:nvPicPr>
                    <p:blipFill>
                      <a:blip r:embed="rId8"/>
                      <a:stretch>
                        <a:fillRect/>
                      </a:stretch>
                    </p:blipFill>
                    <p:spPr>
                      <a:xfrm>
                        <a:off x="4331251" y="3789040"/>
                        <a:ext cx="4895872" cy="2150973"/>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A4FE7A4E-3CF3-7844-8015-BB8FC3EA060A}"/>
              </a:ext>
            </a:extLst>
          </p:cNvPr>
          <p:cNvSpPr txBox="1"/>
          <p:nvPr/>
        </p:nvSpPr>
        <p:spPr>
          <a:xfrm>
            <a:off x="6420170" y="5907160"/>
            <a:ext cx="2665038" cy="369332"/>
          </a:xfrm>
          <a:prstGeom prst="rect">
            <a:avLst/>
          </a:prstGeom>
          <a:noFill/>
        </p:spPr>
        <p:txBody>
          <a:bodyPr wrap="square" rtlCol="0">
            <a:spAutoFit/>
          </a:bodyPr>
          <a:lstStyle/>
          <a:p>
            <a:r>
              <a:rPr lang="en-US"/>
              <a:t>DNA fragment = Read</a:t>
            </a:r>
          </a:p>
        </p:txBody>
      </p:sp>
      <p:sp>
        <p:nvSpPr>
          <p:cNvPr id="12" name="Arc 11">
            <a:extLst>
              <a:ext uri="{FF2B5EF4-FFF2-40B4-BE49-F238E27FC236}">
                <a16:creationId xmlns:a16="http://schemas.microsoft.com/office/drawing/2014/main" id="{6EFAF209-7D27-9E46-9458-F8340B61B6B9}"/>
              </a:ext>
            </a:extLst>
          </p:cNvPr>
          <p:cNvSpPr/>
          <p:nvPr/>
        </p:nvSpPr>
        <p:spPr>
          <a:xfrm>
            <a:off x="8605746" y="5754934"/>
            <a:ext cx="245467" cy="254345"/>
          </a:xfrm>
          <a:prstGeom prst="arc">
            <a:avLst>
              <a:gd name="adj1" fmla="val 14644110"/>
              <a:gd name="adj2" fmla="val 3617865"/>
            </a:avLst>
          </a:prstGeom>
          <a:ln w="28575">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3" name="Rectangle 62">
            <a:extLst>
              <a:ext uri="{FF2B5EF4-FFF2-40B4-BE49-F238E27FC236}">
                <a16:creationId xmlns:a16="http://schemas.microsoft.com/office/drawing/2014/main" id="{0F4EAAF3-B46D-9346-86E9-E79F31FF2F6E}"/>
              </a:ext>
            </a:extLst>
          </p:cNvPr>
          <p:cNvSpPr/>
          <p:nvPr/>
        </p:nvSpPr>
        <p:spPr>
          <a:xfrm>
            <a:off x="338057" y="2590427"/>
            <a:ext cx="8467887" cy="2707216"/>
          </a:xfrm>
          <a:prstGeom prst="rect">
            <a:avLst/>
          </a:prstGeom>
          <a:solidFill>
            <a:schemeClr val="accent1">
              <a:lumMod val="20000"/>
              <a:lumOff val="80000"/>
            </a:schemeClr>
          </a:solidFill>
          <a:ln>
            <a:solidFill>
              <a:srgbClr val="FF0000"/>
            </a:solidFill>
          </a:ln>
        </p:spPr>
        <p:txBody>
          <a:bodyPr wrap="square">
            <a:spAutoFit/>
          </a:bodyPr>
          <a:lstStyle/>
          <a:p>
            <a:pPr>
              <a:lnSpc>
                <a:spcPct val="150000"/>
              </a:lnSpc>
            </a:pPr>
            <a:endParaRPr lang="en-US" sz="2800" dirty="0"/>
          </a:p>
          <a:p>
            <a:pPr>
              <a:lnSpc>
                <a:spcPct val="150000"/>
              </a:lnSpc>
            </a:pPr>
            <a:r>
              <a:rPr lang="en-US" sz="2800" dirty="0"/>
              <a:t>Check Illumina virtual tour:</a:t>
            </a:r>
            <a:endParaRPr lang="en-US" sz="2800" dirty="0">
              <a:solidFill>
                <a:srgbClr val="1155CC"/>
              </a:solidFill>
              <a:latin typeface="Arial" panose="020B0604020202020204" pitchFamily="34" charset="0"/>
              <a:hlinkClick r:id="rId9"/>
            </a:endParaRPr>
          </a:p>
          <a:p>
            <a:pPr>
              <a:lnSpc>
                <a:spcPct val="150000"/>
              </a:lnSpc>
            </a:pPr>
            <a:r>
              <a:rPr lang="en-US" sz="2000" dirty="0">
                <a:solidFill>
                  <a:srgbClr val="1155CC"/>
                </a:solidFill>
                <a:latin typeface="Arial" panose="020B0604020202020204" pitchFamily="34" charset="0"/>
                <a:hlinkClick r:id="rId9"/>
              </a:rPr>
              <a:t>https://emea.illumina.com/systems/sequencing-platforms/iseq/tour.html</a:t>
            </a:r>
            <a:endParaRPr lang="en-US" sz="2000" dirty="0">
              <a:solidFill>
                <a:srgbClr val="1155CC"/>
              </a:solidFill>
              <a:latin typeface="Arial" panose="020B0604020202020204" pitchFamily="34" charset="0"/>
            </a:endParaRPr>
          </a:p>
          <a:p>
            <a:pPr>
              <a:lnSpc>
                <a:spcPct val="150000"/>
              </a:lnSpc>
            </a:pPr>
            <a:endParaRPr lang="en-US" sz="2000" dirty="0">
              <a:solidFill>
                <a:srgbClr val="1155CC"/>
              </a:solidFill>
              <a:latin typeface="Arial" panose="020B0604020202020204" pitchFamily="34" charset="0"/>
            </a:endParaRPr>
          </a:p>
          <a:p>
            <a:pPr>
              <a:lnSpc>
                <a:spcPct val="150000"/>
              </a:lnSpc>
            </a:pPr>
            <a:endParaRPr lang="en-US" sz="2000" dirty="0"/>
          </a:p>
        </p:txBody>
      </p:sp>
    </p:spTree>
    <p:extLst>
      <p:ext uri="{BB962C8B-B14F-4D97-AF65-F5344CB8AC3E}">
        <p14:creationId xmlns:p14="http://schemas.microsoft.com/office/powerpoint/2010/main" val="223215245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dirty="0"/>
              <a:t>How Does Nanopore Machine Work?</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7" name="Content Placeholder 2">
            <a:extLst>
              <a:ext uri="{FF2B5EF4-FFF2-40B4-BE49-F238E27FC236}">
                <a16:creationId xmlns:a16="http://schemas.microsoft.com/office/drawing/2014/main" id="{871E0F44-2E1B-7E4B-823E-A95FEA1672A6}"/>
              </a:ext>
            </a:extLst>
          </p:cNvPr>
          <p:cNvSpPr>
            <a:spLocks noGrp="1"/>
          </p:cNvSpPr>
          <p:nvPr>
            <p:ph idx="1"/>
          </p:nvPr>
        </p:nvSpPr>
        <p:spPr>
          <a:xfrm>
            <a:off x="179512" y="4384848"/>
            <a:ext cx="8915400" cy="1924472"/>
          </a:xfrm>
        </p:spPr>
        <p:txBody>
          <a:bodyPr>
            <a:normAutofit/>
          </a:bodyPr>
          <a:lstStyle/>
          <a:p>
            <a:pPr>
              <a:spcBef>
                <a:spcPts val="0"/>
              </a:spcBef>
            </a:pPr>
            <a:r>
              <a:rPr lang="en-US" sz="2000" b="1" dirty="0"/>
              <a:t>Nanopore</a:t>
            </a:r>
            <a:r>
              <a:rPr lang="en-US" sz="2000" dirty="0"/>
              <a:t> is a </a:t>
            </a:r>
            <a:r>
              <a:rPr lang="en-US" sz="2000" dirty="0" err="1"/>
              <a:t>nano</a:t>
            </a:r>
            <a:r>
              <a:rPr lang="en-US" sz="2000" dirty="0"/>
              <a:t>-scale hole (&lt;20nm).</a:t>
            </a:r>
          </a:p>
          <a:p>
            <a:pPr>
              <a:spcBef>
                <a:spcPts val="0"/>
              </a:spcBef>
            </a:pPr>
            <a:r>
              <a:rPr lang="en-US" sz="2000" dirty="0"/>
              <a:t>In nanopore sequencers, an </a:t>
            </a:r>
            <a:r>
              <a:rPr lang="en-US" sz="2000" b="1" dirty="0"/>
              <a:t>ionic current</a:t>
            </a:r>
            <a:r>
              <a:rPr lang="en-US" sz="2000" dirty="0"/>
              <a:t> passes through the nanopores</a:t>
            </a:r>
          </a:p>
          <a:p>
            <a:pPr>
              <a:spcBef>
                <a:spcPts val="0"/>
              </a:spcBef>
            </a:pPr>
            <a:r>
              <a:rPr lang="en-US" sz="2000" dirty="0"/>
              <a:t>When the DNA strand passes through the nanopore, the sequencer measures the the </a:t>
            </a:r>
            <a:r>
              <a:rPr lang="en-US" sz="2000" b="1" dirty="0"/>
              <a:t>change in current</a:t>
            </a:r>
            <a:endParaRPr lang="en-US" sz="2000" dirty="0"/>
          </a:p>
          <a:p>
            <a:pPr>
              <a:spcBef>
                <a:spcPts val="0"/>
              </a:spcBef>
            </a:pPr>
            <a:r>
              <a:rPr lang="en-US" sz="2000" dirty="0"/>
              <a:t>This change is used to identify the bases in the strand with the help of </a:t>
            </a:r>
            <a:r>
              <a:rPr lang="en-US" sz="2000" b="1" dirty="0"/>
              <a:t>different electrochemical structures </a:t>
            </a:r>
            <a:r>
              <a:rPr lang="en-US" sz="2000" dirty="0"/>
              <a:t>of the different bases</a:t>
            </a:r>
          </a:p>
          <a:p>
            <a:pPr>
              <a:spcBef>
                <a:spcPts val="0"/>
              </a:spcBef>
            </a:pPr>
            <a:endParaRPr lang="en-US" sz="2000" dirty="0"/>
          </a:p>
          <a:p>
            <a:pPr algn="just">
              <a:spcBef>
                <a:spcPts val="0"/>
              </a:spcBef>
              <a:buFont typeface="Courier New" panose="02070309020205020404" pitchFamily="49" charset="0"/>
              <a:buChar char="o"/>
            </a:pPr>
            <a:endParaRPr lang="en-US" sz="2000" dirty="0"/>
          </a:p>
          <a:p>
            <a:pPr marL="0" indent="0">
              <a:spcBef>
                <a:spcPts val="0"/>
              </a:spcBef>
              <a:buNone/>
            </a:pPr>
            <a:endParaRPr lang="en-US" sz="2000" dirty="0"/>
          </a:p>
        </p:txBody>
      </p:sp>
      <p:pic>
        <p:nvPicPr>
          <p:cNvPr id="5" name="Picture 4">
            <a:extLst>
              <a:ext uri="{FF2B5EF4-FFF2-40B4-BE49-F238E27FC236}">
                <a16:creationId xmlns:a16="http://schemas.microsoft.com/office/drawing/2014/main" id="{73B92504-4054-B445-A6CA-FB12B8BBF280}"/>
              </a:ext>
            </a:extLst>
          </p:cNvPr>
          <p:cNvPicPr>
            <a:picLocks noChangeAspect="1"/>
          </p:cNvPicPr>
          <p:nvPr/>
        </p:nvPicPr>
        <p:blipFill rotWithShape="1">
          <a:blip r:embed="rId2"/>
          <a:srcRect l="5219" t="2614" r="4336" b="10854"/>
          <a:stretch/>
        </p:blipFill>
        <p:spPr>
          <a:xfrm>
            <a:off x="2267744" y="1084735"/>
            <a:ext cx="5040560" cy="3280369"/>
          </a:xfrm>
          <a:prstGeom prst="rect">
            <a:avLst/>
          </a:prstGeom>
        </p:spPr>
      </p:pic>
      <p:sp>
        <p:nvSpPr>
          <p:cNvPr id="8" name="Rectangle 7">
            <a:extLst>
              <a:ext uri="{FF2B5EF4-FFF2-40B4-BE49-F238E27FC236}">
                <a16:creationId xmlns:a16="http://schemas.microsoft.com/office/drawing/2014/main" id="{19E3ACEF-CD3E-D44F-BBB7-CAB1961F43F4}"/>
              </a:ext>
            </a:extLst>
          </p:cNvPr>
          <p:cNvSpPr/>
          <p:nvPr/>
        </p:nvSpPr>
        <p:spPr>
          <a:xfrm>
            <a:off x="1657773" y="1628800"/>
            <a:ext cx="1296143" cy="646331"/>
          </a:xfrm>
          <a:prstGeom prst="rect">
            <a:avLst/>
          </a:prstGeom>
        </p:spPr>
        <p:txBody>
          <a:bodyPr wrap="square">
            <a:spAutoFit/>
          </a:bodyPr>
          <a:lstStyle/>
          <a:p>
            <a:r>
              <a:rPr lang="en-US" dirty="0"/>
              <a:t>graphene nanopore</a:t>
            </a:r>
          </a:p>
        </p:txBody>
      </p:sp>
      <p:sp>
        <p:nvSpPr>
          <p:cNvPr id="9" name="Arc 8">
            <a:extLst>
              <a:ext uri="{FF2B5EF4-FFF2-40B4-BE49-F238E27FC236}">
                <a16:creationId xmlns:a16="http://schemas.microsoft.com/office/drawing/2014/main" id="{42E05674-0D3C-1C4A-824E-5CBE6AE3E635}"/>
              </a:ext>
            </a:extLst>
          </p:cNvPr>
          <p:cNvSpPr/>
          <p:nvPr/>
        </p:nvSpPr>
        <p:spPr>
          <a:xfrm>
            <a:off x="2267744" y="1988840"/>
            <a:ext cx="1118220" cy="864096"/>
          </a:xfrm>
          <a:prstGeom prst="arc">
            <a:avLst>
              <a:gd name="adj1" fmla="val 15841387"/>
              <a:gd name="adj2" fmla="val 0"/>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1BD7B886-A44C-8E44-B5F5-E312BA569211}"/>
              </a:ext>
            </a:extLst>
          </p:cNvPr>
          <p:cNvSpPr/>
          <p:nvPr/>
        </p:nvSpPr>
        <p:spPr>
          <a:xfrm>
            <a:off x="3601988" y="1628800"/>
            <a:ext cx="216024" cy="646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E9F26A4-163A-4E4F-9D9F-8FFD233FB1CA}"/>
              </a:ext>
            </a:extLst>
          </p:cNvPr>
          <p:cNvCxnSpPr>
            <a:cxnSpLocks/>
          </p:cNvCxnSpPr>
          <p:nvPr/>
        </p:nvCxnSpPr>
        <p:spPr>
          <a:xfrm>
            <a:off x="4178052" y="3068960"/>
            <a:ext cx="0" cy="648072"/>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4A23493-73BE-8C44-AB61-A4D99977035B}"/>
              </a:ext>
            </a:extLst>
          </p:cNvPr>
          <p:cNvSpPr/>
          <p:nvPr/>
        </p:nvSpPr>
        <p:spPr>
          <a:xfrm>
            <a:off x="4427983" y="1774557"/>
            <a:ext cx="1296143" cy="646331"/>
          </a:xfrm>
          <a:prstGeom prst="rect">
            <a:avLst/>
          </a:prstGeom>
        </p:spPr>
        <p:txBody>
          <a:bodyPr wrap="square">
            <a:spAutoFit/>
          </a:bodyPr>
          <a:lstStyle/>
          <a:p>
            <a:r>
              <a:rPr lang="en-US" dirty="0"/>
              <a:t>DNA strand</a:t>
            </a:r>
          </a:p>
        </p:txBody>
      </p:sp>
      <p:sp>
        <p:nvSpPr>
          <p:cNvPr id="17" name="Rectangle 16">
            <a:extLst>
              <a:ext uri="{FF2B5EF4-FFF2-40B4-BE49-F238E27FC236}">
                <a16:creationId xmlns:a16="http://schemas.microsoft.com/office/drawing/2014/main" id="{494DE653-EBD8-2E45-A327-4AE41334B1B9}"/>
              </a:ext>
            </a:extLst>
          </p:cNvPr>
          <p:cNvSpPr/>
          <p:nvPr/>
        </p:nvSpPr>
        <p:spPr>
          <a:xfrm>
            <a:off x="2449862" y="6536377"/>
            <a:ext cx="6730650" cy="276999"/>
          </a:xfrm>
          <a:prstGeom prst="rect">
            <a:avLst/>
          </a:prstGeom>
        </p:spPr>
        <p:txBody>
          <a:bodyPr wrap="square">
            <a:spAutoFit/>
          </a:bodyPr>
          <a:lstStyle/>
          <a:p>
            <a:r>
              <a:rPr lang="en-US" sz="1200" dirty="0"/>
              <a:t>Figure is adapted from: </a:t>
            </a:r>
            <a:r>
              <a:rPr lang="en-US" sz="1200" dirty="0">
                <a:hlinkClick r:id="rId3"/>
              </a:rPr>
              <a:t>https://phys.org/news/2013-12-gene-sequencing-future.html</a:t>
            </a:r>
            <a:r>
              <a:rPr lang="en-US" sz="1200" dirty="0"/>
              <a:t> </a:t>
            </a:r>
          </a:p>
        </p:txBody>
      </p:sp>
    </p:spTree>
    <p:extLst>
      <p:ext uri="{BB962C8B-B14F-4D97-AF65-F5344CB8AC3E}">
        <p14:creationId xmlns:p14="http://schemas.microsoft.com/office/powerpoint/2010/main" val="13550184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F0F46-BA27-AA49-8EF9-EC179301F6B9}"/>
              </a:ext>
            </a:extLst>
          </p:cNvPr>
          <p:cNvSpPr>
            <a:spLocks noGrp="1"/>
          </p:cNvSpPr>
          <p:nvPr>
            <p:ph type="title"/>
          </p:nvPr>
        </p:nvSpPr>
        <p:spPr/>
        <p:txBody>
          <a:bodyPr/>
          <a:lstStyle/>
          <a:p>
            <a:r>
              <a:rPr lang="en-US"/>
              <a:t>What is Genome Analysis?</a:t>
            </a:r>
          </a:p>
        </p:txBody>
      </p:sp>
      <p:pic>
        <p:nvPicPr>
          <p:cNvPr id="6" name="Content Placeholder 5">
            <a:extLst>
              <a:ext uri="{FF2B5EF4-FFF2-40B4-BE49-F238E27FC236}">
                <a16:creationId xmlns:a16="http://schemas.microsoft.com/office/drawing/2014/main" id="{93323896-4A91-EE41-A752-EF0C58BBB36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7717" b="7611"/>
          <a:stretch/>
        </p:blipFill>
        <p:spPr>
          <a:xfrm>
            <a:off x="20320" y="980728"/>
            <a:ext cx="9103360" cy="4248472"/>
          </a:xfrm>
        </p:spPr>
      </p:pic>
      <p:sp>
        <p:nvSpPr>
          <p:cNvPr id="4" name="Slide Number Placeholder 3">
            <a:extLst>
              <a:ext uri="{FF2B5EF4-FFF2-40B4-BE49-F238E27FC236}">
                <a16:creationId xmlns:a16="http://schemas.microsoft.com/office/drawing/2014/main" id="{786038AD-488F-ED4E-A757-3879A4F94028}"/>
              </a:ext>
            </a:extLst>
          </p:cNvPr>
          <p:cNvSpPr>
            <a:spLocks noGrp="1"/>
          </p:cNvSpPr>
          <p:nvPr>
            <p:ph type="sldNum" sz="quarter" idx="11"/>
          </p:nvPr>
        </p:nvSpPr>
        <p:spPr/>
        <p:txBody>
          <a:bodyPr/>
          <a:lstStyle/>
          <a:p>
            <a:fld id="{323594FA-E141-4234-AE05-360401972BE7}" type="slidenum">
              <a:rPr lang="en-US" altLang="en-US" smtClean="0"/>
              <a:pPr/>
              <a:t>5</a:t>
            </a:fld>
            <a:endParaRPr lang="en-US" altLang="en-US"/>
          </a:p>
        </p:txBody>
      </p:sp>
      <p:sp>
        <p:nvSpPr>
          <p:cNvPr id="9" name="Rectangle 8">
            <a:extLst>
              <a:ext uri="{FF2B5EF4-FFF2-40B4-BE49-F238E27FC236}">
                <a16:creationId xmlns:a16="http://schemas.microsoft.com/office/drawing/2014/main" id="{D592F7CF-E8F3-054C-AFD7-B5F62167C37A}"/>
              </a:ext>
            </a:extLst>
          </p:cNvPr>
          <p:cNvSpPr/>
          <p:nvPr/>
        </p:nvSpPr>
        <p:spPr>
          <a:xfrm>
            <a:off x="1331640" y="6377672"/>
            <a:ext cx="7355160" cy="523220"/>
          </a:xfrm>
          <a:prstGeom prst="rect">
            <a:avLst/>
          </a:prstGeom>
        </p:spPr>
        <p:txBody>
          <a:bodyPr wrap="square">
            <a:spAutoFit/>
          </a:bodyPr>
          <a:lstStyle/>
          <a:p>
            <a:r>
              <a:rPr lang="en-US" sz="1400"/>
              <a:t>https://onlinelearning.hms.harvard.edu/hmx/courses/genetic-testing/ https://www.nature.com/subjects/genomic-analysis</a:t>
            </a:r>
          </a:p>
        </p:txBody>
      </p:sp>
    </p:spTree>
    <p:extLst>
      <p:ext uri="{BB962C8B-B14F-4D97-AF65-F5344CB8AC3E}">
        <p14:creationId xmlns:p14="http://schemas.microsoft.com/office/powerpoint/2010/main" val="56655401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E9326-06A9-D843-9F15-BC3324EE5826}"/>
              </a:ext>
            </a:extLst>
          </p:cNvPr>
          <p:cNvSpPr>
            <a:spLocks noGrp="1"/>
          </p:cNvSpPr>
          <p:nvPr>
            <p:ph type="title"/>
          </p:nvPr>
        </p:nvSpPr>
        <p:spPr/>
        <p:txBody>
          <a:bodyPr/>
          <a:lstStyle/>
          <a:p>
            <a:r>
              <a:rPr lang="en-US" dirty="0"/>
              <a:t>How Does Nanopore Machine Work?</a:t>
            </a:r>
          </a:p>
        </p:txBody>
      </p:sp>
      <p:sp>
        <p:nvSpPr>
          <p:cNvPr id="4" name="Slide Number Placeholder 3">
            <a:extLst>
              <a:ext uri="{FF2B5EF4-FFF2-40B4-BE49-F238E27FC236}">
                <a16:creationId xmlns:a16="http://schemas.microsoft.com/office/drawing/2014/main" id="{F4C949E8-B432-2143-85E7-FAB3F0E378CF}"/>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7" name="Content Placeholder 2">
            <a:extLst>
              <a:ext uri="{FF2B5EF4-FFF2-40B4-BE49-F238E27FC236}">
                <a16:creationId xmlns:a16="http://schemas.microsoft.com/office/drawing/2014/main" id="{871E0F44-2E1B-7E4B-823E-A95FEA1672A6}"/>
              </a:ext>
            </a:extLst>
          </p:cNvPr>
          <p:cNvSpPr>
            <a:spLocks noGrp="1"/>
          </p:cNvSpPr>
          <p:nvPr>
            <p:ph idx="1"/>
          </p:nvPr>
        </p:nvSpPr>
        <p:spPr>
          <a:xfrm>
            <a:off x="179512" y="4384848"/>
            <a:ext cx="8915400" cy="1924472"/>
          </a:xfrm>
        </p:spPr>
        <p:txBody>
          <a:bodyPr>
            <a:normAutofit/>
          </a:bodyPr>
          <a:lstStyle/>
          <a:p>
            <a:pPr>
              <a:spcBef>
                <a:spcPts val="0"/>
              </a:spcBef>
            </a:pPr>
            <a:r>
              <a:rPr lang="en-US" sz="2000" b="1" dirty="0"/>
              <a:t>Nanopore</a:t>
            </a:r>
            <a:r>
              <a:rPr lang="en-US" sz="2000" dirty="0"/>
              <a:t> is a </a:t>
            </a:r>
            <a:r>
              <a:rPr lang="en-US" sz="2000" dirty="0" err="1"/>
              <a:t>nano</a:t>
            </a:r>
            <a:r>
              <a:rPr lang="en-US" sz="2000" dirty="0"/>
              <a:t>-scale hole (&lt;20nm).</a:t>
            </a:r>
          </a:p>
          <a:p>
            <a:pPr>
              <a:spcBef>
                <a:spcPts val="0"/>
              </a:spcBef>
            </a:pPr>
            <a:r>
              <a:rPr lang="en-US" sz="2000" dirty="0"/>
              <a:t>In nanopore sequencers, an </a:t>
            </a:r>
            <a:r>
              <a:rPr lang="en-US" sz="2000" b="1" dirty="0"/>
              <a:t>ionic current</a:t>
            </a:r>
            <a:r>
              <a:rPr lang="en-US" sz="2000" dirty="0"/>
              <a:t> passes through the nanopores</a:t>
            </a:r>
          </a:p>
          <a:p>
            <a:pPr>
              <a:spcBef>
                <a:spcPts val="0"/>
              </a:spcBef>
            </a:pPr>
            <a:r>
              <a:rPr lang="en-US" sz="2000" dirty="0"/>
              <a:t>When the DNA strand passes through the nanopore, the sequencer measures the the </a:t>
            </a:r>
            <a:r>
              <a:rPr lang="en-US" sz="2000" b="1" dirty="0"/>
              <a:t>change in current</a:t>
            </a:r>
            <a:endParaRPr lang="en-US" sz="2000" dirty="0"/>
          </a:p>
          <a:p>
            <a:pPr>
              <a:spcBef>
                <a:spcPts val="0"/>
              </a:spcBef>
            </a:pPr>
            <a:r>
              <a:rPr lang="en-US" sz="2000" dirty="0"/>
              <a:t>This change is used to identify the bases in the strand with the help of </a:t>
            </a:r>
            <a:r>
              <a:rPr lang="en-US" sz="2000" b="1" dirty="0"/>
              <a:t>different electrochemical structures </a:t>
            </a:r>
            <a:r>
              <a:rPr lang="en-US" sz="2000" dirty="0"/>
              <a:t>of the different bases</a:t>
            </a:r>
          </a:p>
          <a:p>
            <a:pPr>
              <a:spcBef>
                <a:spcPts val="0"/>
              </a:spcBef>
            </a:pPr>
            <a:endParaRPr lang="en-US" sz="2000" dirty="0"/>
          </a:p>
          <a:p>
            <a:pPr algn="just">
              <a:spcBef>
                <a:spcPts val="0"/>
              </a:spcBef>
              <a:buFont typeface="Courier New" panose="02070309020205020404" pitchFamily="49" charset="0"/>
              <a:buChar char="o"/>
            </a:pPr>
            <a:endParaRPr lang="en-US" sz="2000" dirty="0"/>
          </a:p>
          <a:p>
            <a:pPr marL="0" indent="0">
              <a:spcBef>
                <a:spcPts val="0"/>
              </a:spcBef>
              <a:buNone/>
            </a:pPr>
            <a:endParaRPr lang="en-US" sz="2000" dirty="0"/>
          </a:p>
        </p:txBody>
      </p:sp>
      <p:pic>
        <p:nvPicPr>
          <p:cNvPr id="5" name="Picture 4">
            <a:extLst>
              <a:ext uri="{FF2B5EF4-FFF2-40B4-BE49-F238E27FC236}">
                <a16:creationId xmlns:a16="http://schemas.microsoft.com/office/drawing/2014/main" id="{73B92504-4054-B445-A6CA-FB12B8BBF280}"/>
              </a:ext>
            </a:extLst>
          </p:cNvPr>
          <p:cNvPicPr>
            <a:picLocks noChangeAspect="1"/>
          </p:cNvPicPr>
          <p:nvPr/>
        </p:nvPicPr>
        <p:blipFill rotWithShape="1">
          <a:blip r:embed="rId2"/>
          <a:srcRect l="5219" t="2614" r="4336" b="10854"/>
          <a:stretch/>
        </p:blipFill>
        <p:spPr>
          <a:xfrm>
            <a:off x="2267744" y="1084735"/>
            <a:ext cx="5040560" cy="3280369"/>
          </a:xfrm>
          <a:prstGeom prst="rect">
            <a:avLst/>
          </a:prstGeom>
        </p:spPr>
      </p:pic>
      <p:sp>
        <p:nvSpPr>
          <p:cNvPr id="8" name="Rectangle 7">
            <a:extLst>
              <a:ext uri="{FF2B5EF4-FFF2-40B4-BE49-F238E27FC236}">
                <a16:creationId xmlns:a16="http://schemas.microsoft.com/office/drawing/2014/main" id="{19E3ACEF-CD3E-D44F-BBB7-CAB1961F43F4}"/>
              </a:ext>
            </a:extLst>
          </p:cNvPr>
          <p:cNvSpPr/>
          <p:nvPr/>
        </p:nvSpPr>
        <p:spPr>
          <a:xfrm>
            <a:off x="1657773" y="1628800"/>
            <a:ext cx="1296143" cy="646331"/>
          </a:xfrm>
          <a:prstGeom prst="rect">
            <a:avLst/>
          </a:prstGeom>
        </p:spPr>
        <p:txBody>
          <a:bodyPr wrap="square">
            <a:spAutoFit/>
          </a:bodyPr>
          <a:lstStyle/>
          <a:p>
            <a:r>
              <a:rPr lang="en-US" dirty="0"/>
              <a:t>graphene nanopore</a:t>
            </a:r>
          </a:p>
        </p:txBody>
      </p:sp>
      <p:sp>
        <p:nvSpPr>
          <p:cNvPr id="9" name="Arc 8">
            <a:extLst>
              <a:ext uri="{FF2B5EF4-FFF2-40B4-BE49-F238E27FC236}">
                <a16:creationId xmlns:a16="http://schemas.microsoft.com/office/drawing/2014/main" id="{42E05674-0D3C-1C4A-824E-5CBE6AE3E635}"/>
              </a:ext>
            </a:extLst>
          </p:cNvPr>
          <p:cNvSpPr/>
          <p:nvPr/>
        </p:nvSpPr>
        <p:spPr>
          <a:xfrm>
            <a:off x="2267744" y="1988840"/>
            <a:ext cx="1118220" cy="864096"/>
          </a:xfrm>
          <a:prstGeom prst="arc">
            <a:avLst>
              <a:gd name="adj1" fmla="val 15841387"/>
              <a:gd name="adj2" fmla="val 0"/>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1BD7B886-A44C-8E44-B5F5-E312BA569211}"/>
              </a:ext>
            </a:extLst>
          </p:cNvPr>
          <p:cNvSpPr/>
          <p:nvPr/>
        </p:nvSpPr>
        <p:spPr>
          <a:xfrm>
            <a:off x="3601988" y="1628800"/>
            <a:ext cx="216024" cy="646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0E9F26A4-163A-4E4F-9D9F-8FFD233FB1CA}"/>
              </a:ext>
            </a:extLst>
          </p:cNvPr>
          <p:cNvCxnSpPr>
            <a:cxnSpLocks/>
          </p:cNvCxnSpPr>
          <p:nvPr/>
        </p:nvCxnSpPr>
        <p:spPr>
          <a:xfrm>
            <a:off x="4178052" y="3068960"/>
            <a:ext cx="0" cy="648072"/>
          </a:xfrm>
          <a:prstGeom prst="straightConnector1">
            <a:avLst/>
          </a:prstGeom>
          <a:ln w="38100">
            <a:solidFill>
              <a:srgbClr val="FF0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4A23493-73BE-8C44-AB61-A4D99977035B}"/>
              </a:ext>
            </a:extLst>
          </p:cNvPr>
          <p:cNvSpPr/>
          <p:nvPr/>
        </p:nvSpPr>
        <p:spPr>
          <a:xfrm>
            <a:off x="4427983" y="1774557"/>
            <a:ext cx="1296143" cy="646331"/>
          </a:xfrm>
          <a:prstGeom prst="rect">
            <a:avLst/>
          </a:prstGeom>
        </p:spPr>
        <p:txBody>
          <a:bodyPr wrap="square">
            <a:spAutoFit/>
          </a:bodyPr>
          <a:lstStyle/>
          <a:p>
            <a:r>
              <a:rPr lang="en-US" dirty="0"/>
              <a:t>DNA strand</a:t>
            </a:r>
          </a:p>
        </p:txBody>
      </p:sp>
      <p:sp>
        <p:nvSpPr>
          <p:cNvPr id="17" name="Rectangle 16">
            <a:extLst>
              <a:ext uri="{FF2B5EF4-FFF2-40B4-BE49-F238E27FC236}">
                <a16:creationId xmlns:a16="http://schemas.microsoft.com/office/drawing/2014/main" id="{494DE653-EBD8-2E45-A327-4AE41334B1B9}"/>
              </a:ext>
            </a:extLst>
          </p:cNvPr>
          <p:cNvSpPr/>
          <p:nvPr/>
        </p:nvSpPr>
        <p:spPr>
          <a:xfrm>
            <a:off x="2449862" y="6536377"/>
            <a:ext cx="6730650" cy="276999"/>
          </a:xfrm>
          <a:prstGeom prst="rect">
            <a:avLst/>
          </a:prstGeom>
        </p:spPr>
        <p:txBody>
          <a:bodyPr wrap="square">
            <a:spAutoFit/>
          </a:bodyPr>
          <a:lstStyle/>
          <a:p>
            <a:r>
              <a:rPr lang="en-US" sz="1200" dirty="0"/>
              <a:t>Figure is adapted from: </a:t>
            </a:r>
            <a:r>
              <a:rPr lang="en-US" sz="1200" dirty="0">
                <a:hlinkClick r:id="rId3"/>
              </a:rPr>
              <a:t>https://phys.org/news/2013-12-gene-sequencing-future.html</a:t>
            </a:r>
            <a:r>
              <a:rPr lang="en-US" sz="1200" dirty="0"/>
              <a:t> </a:t>
            </a:r>
          </a:p>
        </p:txBody>
      </p:sp>
      <p:sp>
        <p:nvSpPr>
          <p:cNvPr id="14" name="Rectangle 13">
            <a:extLst>
              <a:ext uri="{FF2B5EF4-FFF2-40B4-BE49-F238E27FC236}">
                <a16:creationId xmlns:a16="http://schemas.microsoft.com/office/drawing/2014/main" id="{BB62EA4E-F5F6-FE46-A737-4052501F617C}"/>
              </a:ext>
            </a:extLst>
          </p:cNvPr>
          <p:cNvSpPr/>
          <p:nvPr/>
        </p:nvSpPr>
        <p:spPr>
          <a:xfrm>
            <a:off x="338057" y="2590427"/>
            <a:ext cx="8467887" cy="2707216"/>
          </a:xfrm>
          <a:prstGeom prst="rect">
            <a:avLst/>
          </a:prstGeom>
          <a:solidFill>
            <a:schemeClr val="accent1">
              <a:lumMod val="20000"/>
              <a:lumOff val="80000"/>
            </a:schemeClr>
          </a:solidFill>
          <a:ln>
            <a:solidFill>
              <a:srgbClr val="FF0000"/>
            </a:solidFill>
          </a:ln>
        </p:spPr>
        <p:txBody>
          <a:bodyPr wrap="square">
            <a:spAutoFit/>
          </a:bodyPr>
          <a:lstStyle/>
          <a:p>
            <a:pPr>
              <a:lnSpc>
                <a:spcPct val="150000"/>
              </a:lnSpc>
            </a:pPr>
            <a:endParaRPr lang="en-US" sz="2800" dirty="0"/>
          </a:p>
          <a:p>
            <a:pPr>
              <a:lnSpc>
                <a:spcPct val="150000"/>
              </a:lnSpc>
            </a:pPr>
            <a:r>
              <a:rPr lang="en-US" sz="2800" dirty="0"/>
              <a:t>Check Nanopore virtual tour:</a:t>
            </a:r>
            <a:endParaRPr lang="en-US" sz="2800" dirty="0">
              <a:solidFill>
                <a:srgbClr val="1155CC"/>
              </a:solidFill>
              <a:latin typeface="Arial" panose="020B0604020202020204" pitchFamily="34" charset="0"/>
              <a:hlinkClick r:id="rId4"/>
            </a:endParaRPr>
          </a:p>
          <a:p>
            <a:pPr>
              <a:lnSpc>
                <a:spcPct val="150000"/>
              </a:lnSpc>
            </a:pPr>
            <a:r>
              <a:rPr lang="en-US" sz="2000" dirty="0">
                <a:hlinkClick r:id="rId5"/>
              </a:rPr>
              <a:t>https://nanoporetech.com/resource-centre/minion-video</a:t>
            </a:r>
            <a:r>
              <a:rPr lang="en-US" sz="2000" dirty="0"/>
              <a:t> </a:t>
            </a:r>
          </a:p>
          <a:p>
            <a:pPr>
              <a:lnSpc>
                <a:spcPct val="150000"/>
              </a:lnSpc>
            </a:pPr>
            <a:endParaRPr lang="en-US" sz="2000" dirty="0">
              <a:solidFill>
                <a:srgbClr val="1155CC"/>
              </a:solidFill>
              <a:latin typeface="Arial" panose="020B0604020202020204" pitchFamily="34" charset="0"/>
            </a:endParaRPr>
          </a:p>
          <a:p>
            <a:pPr>
              <a:lnSpc>
                <a:spcPct val="150000"/>
              </a:lnSpc>
            </a:pPr>
            <a:endParaRPr lang="en-US" sz="2000" dirty="0"/>
          </a:p>
        </p:txBody>
      </p:sp>
    </p:spTree>
    <p:extLst>
      <p:ext uri="{BB962C8B-B14F-4D97-AF65-F5344CB8AC3E}">
        <p14:creationId xmlns:p14="http://schemas.microsoft.com/office/powerpoint/2010/main" val="203855926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Disadvantages!</a:t>
            </a:r>
          </a:p>
        </p:txBody>
      </p:sp>
      <p:sp>
        <p:nvSpPr>
          <p:cNvPr id="3" name="Slide Number Placeholder 2"/>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18A7077-2B78-4FB5-8F56-24239751AEF0}"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aphicFrame>
        <p:nvGraphicFramePr>
          <p:cNvPr id="71" name="Object 70"/>
          <p:cNvGraphicFramePr>
            <a:graphicFrameLocks noChangeAspect="1"/>
          </p:cNvGraphicFramePr>
          <p:nvPr/>
        </p:nvGraphicFramePr>
        <p:xfrm>
          <a:off x="2411760" y="3511249"/>
          <a:ext cx="4895872" cy="2150973"/>
        </p:xfrm>
        <a:graphic>
          <a:graphicData uri="http://schemas.openxmlformats.org/presentationml/2006/ole">
            <mc:AlternateContent xmlns:mc="http://schemas.openxmlformats.org/markup-compatibility/2006">
              <mc:Choice xmlns:v="urn:schemas-microsoft-com:vml" Requires="v">
                <p:oleObj name="Visio" r:id="rId3" imgW="3859192" imgH="1695803" progId="Visio.Drawing.11">
                  <p:embed/>
                </p:oleObj>
              </mc:Choice>
              <mc:Fallback>
                <p:oleObj name="Visio" r:id="rId3" imgW="3859192" imgH="1695803" progId="Visio.Drawing.11">
                  <p:embed/>
                  <p:pic>
                    <p:nvPicPr>
                      <p:cNvPr id="71" name="Object 70"/>
                      <p:cNvPicPr/>
                      <p:nvPr/>
                    </p:nvPicPr>
                    <p:blipFill>
                      <a:blip r:embed="rId4"/>
                      <a:stretch>
                        <a:fillRect/>
                      </a:stretch>
                    </p:blipFill>
                    <p:spPr>
                      <a:xfrm>
                        <a:off x="2411760" y="3511249"/>
                        <a:ext cx="4895872" cy="2150973"/>
                      </a:xfrm>
                      <a:prstGeom prst="rect">
                        <a:avLst/>
                      </a:prstGeom>
                    </p:spPr>
                  </p:pic>
                </p:oleObj>
              </mc:Fallback>
            </mc:AlternateContent>
          </a:graphicData>
        </a:graphic>
      </p:graphicFrame>
      <p:sp>
        <p:nvSpPr>
          <p:cNvPr id="38" name="Rectangle 37"/>
          <p:cNvSpPr/>
          <p:nvPr/>
        </p:nvSpPr>
        <p:spPr>
          <a:xfrm>
            <a:off x="16786" y="1444025"/>
            <a:ext cx="9110429" cy="1851084"/>
          </a:xfrm>
          <a:prstGeom prst="rect">
            <a:avLst/>
          </a:prstGeom>
          <a:solidFill>
            <a:schemeClr val="bg1"/>
          </a:solidFill>
        </p:spPr>
        <p:txBody>
          <a:bodyPr wrap="square" lIns="0" tIns="0" rIns="0" bIns="0" anchor="ctr" anchorCtr="0">
            <a:spAutoFit/>
          </a:bodyPr>
          <a:lstStyle/>
          <a:p>
            <a:pPr marL="0" lvl="1" algn="ctr">
              <a:lnSpc>
                <a:spcPct val="150000"/>
              </a:lnSpc>
              <a:spcBef>
                <a:spcPts val="0"/>
              </a:spcBef>
            </a:pPr>
            <a:r>
              <a:rPr lang="en-US" sz="2800" dirty="0">
                <a:solidFill>
                  <a:srgbClr val="0000FF"/>
                </a:solidFill>
              </a:rPr>
              <a:t>Regardless</a:t>
            </a:r>
            <a:r>
              <a:rPr lang="en-US" sz="2800" dirty="0"/>
              <a:t> the sequencing machine, </a:t>
            </a:r>
          </a:p>
          <a:p>
            <a:pPr marL="0" lvl="1" algn="ctr">
              <a:lnSpc>
                <a:spcPct val="150000"/>
              </a:lnSpc>
              <a:spcBef>
                <a:spcPts val="0"/>
              </a:spcBef>
            </a:pPr>
            <a:r>
              <a:rPr lang="en-US" sz="2800" dirty="0">
                <a:solidFill>
                  <a:srgbClr val="FF0000"/>
                </a:solidFill>
              </a:rPr>
              <a:t>reads still lack information </a:t>
            </a:r>
            <a:r>
              <a:rPr lang="en-US" sz="2800" dirty="0"/>
              <a:t>about their </a:t>
            </a:r>
            <a:r>
              <a:rPr lang="en-US" sz="2800" dirty="0">
                <a:solidFill>
                  <a:srgbClr val="0432FF"/>
                </a:solidFill>
              </a:rPr>
              <a:t>order</a:t>
            </a:r>
            <a:r>
              <a:rPr lang="en-US" sz="2800" dirty="0"/>
              <a:t> and </a:t>
            </a:r>
            <a:r>
              <a:rPr lang="en-US" sz="2800" dirty="0">
                <a:solidFill>
                  <a:srgbClr val="0432FF"/>
                </a:solidFill>
              </a:rPr>
              <a:t>location</a:t>
            </a:r>
            <a:r>
              <a:rPr lang="en-US" sz="2800" dirty="0"/>
              <a:t> (which part of genome they are originated from) </a:t>
            </a:r>
            <a:endParaRPr lang="en-US" sz="2800" dirty="0">
              <a:solidFill>
                <a:srgbClr val="0000FF"/>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248805658"/>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DDD43-0922-7749-8244-39E8B458FD5C}"/>
              </a:ext>
            </a:extLst>
          </p:cNvPr>
          <p:cNvSpPr>
            <a:spLocks noGrp="1"/>
          </p:cNvSpPr>
          <p:nvPr>
            <p:ph type="title"/>
          </p:nvPr>
        </p:nvSpPr>
        <p:spPr/>
        <p:txBody>
          <a:bodyPr/>
          <a:lstStyle/>
          <a:p>
            <a:r>
              <a:rPr lang="en-US"/>
              <a:t>Solving the Puzzle</a:t>
            </a:r>
          </a:p>
        </p:txBody>
      </p:sp>
      <p:sp>
        <p:nvSpPr>
          <p:cNvPr id="3" name="Slide Number Placeholder 2">
            <a:extLst>
              <a:ext uri="{FF2B5EF4-FFF2-40B4-BE49-F238E27FC236}">
                <a16:creationId xmlns:a16="http://schemas.microsoft.com/office/drawing/2014/main" id="{FC4E016A-B4B0-3144-9119-C66195E1DB83}"/>
              </a:ext>
            </a:extLst>
          </p:cNvPr>
          <p:cNvSpPr>
            <a:spLocks noGrp="1"/>
          </p:cNvSpPr>
          <p:nvPr>
            <p:ph type="sldNum" sz="quarter" idx="11"/>
          </p:nvPr>
        </p:nvSpPr>
        <p:spPr/>
        <p:txBody>
          <a:bodyPr/>
          <a:lstStyle/>
          <a:p>
            <a:fld id="{018A7077-2B78-4FB5-8F56-24239751AEF0}" type="slidenum">
              <a:rPr lang="en-US" altLang="en-US" smtClean="0"/>
              <a:pPr/>
              <a:t>52</a:t>
            </a:fld>
            <a:endParaRPr lang="en-US" altLang="en-US"/>
          </a:p>
        </p:txBody>
      </p:sp>
      <p:sp>
        <p:nvSpPr>
          <p:cNvPr id="10" name="Rectangle 9">
            <a:extLst>
              <a:ext uri="{FF2B5EF4-FFF2-40B4-BE49-F238E27FC236}">
                <a16:creationId xmlns:a16="http://schemas.microsoft.com/office/drawing/2014/main" id="{97B285DF-9552-E74B-80C5-326BC90E4C2F}"/>
              </a:ext>
            </a:extLst>
          </p:cNvPr>
          <p:cNvSpPr/>
          <p:nvPr/>
        </p:nvSpPr>
        <p:spPr>
          <a:xfrm>
            <a:off x="228600" y="6093296"/>
            <a:ext cx="8915400" cy="307777"/>
          </a:xfrm>
          <a:prstGeom prst="rect">
            <a:avLst/>
          </a:prstGeom>
        </p:spPr>
        <p:txBody>
          <a:bodyPr wrap="square">
            <a:spAutoFit/>
          </a:bodyPr>
          <a:lstStyle/>
          <a:p>
            <a:r>
              <a:rPr lang="en-US" sz="1400">
                <a:hlinkClick r:id="rId3"/>
              </a:rPr>
              <a:t>https://www.pacb.com/smrt-science/smrt-sequencing/hifi-reads-for-highly-accurate-long-read-sequencing/</a:t>
            </a:r>
            <a:r>
              <a:rPr lang="en-US" sz="1400"/>
              <a:t> </a:t>
            </a:r>
          </a:p>
        </p:txBody>
      </p:sp>
      <p:pic>
        <p:nvPicPr>
          <p:cNvPr id="11" name="Picture 10">
            <a:extLst>
              <a:ext uri="{FF2B5EF4-FFF2-40B4-BE49-F238E27FC236}">
                <a16:creationId xmlns:a16="http://schemas.microsoft.com/office/drawing/2014/main" id="{E5D6E617-FD86-3947-898A-F71BDFA883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2962" y="1986230"/>
            <a:ext cx="2480476" cy="2445662"/>
          </a:xfrm>
          <a:prstGeom prst="rect">
            <a:avLst/>
          </a:prstGeom>
        </p:spPr>
      </p:pic>
      <p:pic>
        <p:nvPicPr>
          <p:cNvPr id="12" name="Picture 11">
            <a:extLst>
              <a:ext uri="{FF2B5EF4-FFF2-40B4-BE49-F238E27FC236}">
                <a16:creationId xmlns:a16="http://schemas.microsoft.com/office/drawing/2014/main" id="{98B5BE29-BA79-D44C-83CD-78C43FA04B10}"/>
              </a:ext>
            </a:extLst>
          </p:cNvPr>
          <p:cNvPicPr>
            <a:picLocks noChangeAspect="1"/>
          </p:cNvPicPr>
          <p:nvPr/>
        </p:nvPicPr>
        <p:blipFill rotWithShape="1">
          <a:blip r:embed="rId5">
            <a:extLst>
              <a:ext uri="{28A0092B-C50C-407E-A947-70E740481C1C}">
                <a14:useLocalDpi xmlns:a14="http://schemas.microsoft.com/office/drawing/2010/main" val="0"/>
              </a:ext>
            </a:extLst>
          </a:blip>
          <a:srcRect l="16834" t="9863" r="57179" b="39151"/>
          <a:stretch/>
        </p:blipFill>
        <p:spPr>
          <a:xfrm>
            <a:off x="1043608" y="1987805"/>
            <a:ext cx="2526188" cy="2444087"/>
          </a:xfrm>
          <a:prstGeom prst="rect">
            <a:avLst/>
          </a:prstGeom>
        </p:spPr>
      </p:pic>
      <p:pic>
        <p:nvPicPr>
          <p:cNvPr id="13" name="Picture 12">
            <a:extLst>
              <a:ext uri="{FF2B5EF4-FFF2-40B4-BE49-F238E27FC236}">
                <a16:creationId xmlns:a16="http://schemas.microsoft.com/office/drawing/2014/main" id="{4F469525-A5EB-4747-A040-C8DE90DE8954}"/>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8019458" y="3400812"/>
            <a:ext cx="227204" cy="252052"/>
          </a:xfrm>
          <a:prstGeom prst="rect">
            <a:avLst/>
          </a:prstGeom>
        </p:spPr>
      </p:pic>
      <p:pic>
        <p:nvPicPr>
          <p:cNvPr id="14" name="Picture 13">
            <a:extLst>
              <a:ext uri="{FF2B5EF4-FFF2-40B4-BE49-F238E27FC236}">
                <a16:creationId xmlns:a16="http://schemas.microsoft.com/office/drawing/2014/main" id="{95117210-A6DA-BA4F-AD0F-2051986E7127}"/>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7953010" y="4002454"/>
            <a:ext cx="227204" cy="252052"/>
          </a:xfrm>
          <a:prstGeom prst="rect">
            <a:avLst/>
          </a:prstGeom>
        </p:spPr>
      </p:pic>
      <p:pic>
        <p:nvPicPr>
          <p:cNvPr id="15" name="Picture 14">
            <a:extLst>
              <a:ext uri="{FF2B5EF4-FFF2-40B4-BE49-F238E27FC236}">
                <a16:creationId xmlns:a16="http://schemas.microsoft.com/office/drawing/2014/main" id="{1C236360-7405-B140-B665-373470E5A2C8}"/>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8406873" y="3207756"/>
            <a:ext cx="237356" cy="207640"/>
          </a:xfrm>
          <a:prstGeom prst="rect">
            <a:avLst/>
          </a:prstGeom>
        </p:spPr>
      </p:pic>
      <p:pic>
        <p:nvPicPr>
          <p:cNvPr id="16" name="Picture 15">
            <a:extLst>
              <a:ext uri="{FF2B5EF4-FFF2-40B4-BE49-F238E27FC236}">
                <a16:creationId xmlns:a16="http://schemas.microsoft.com/office/drawing/2014/main" id="{9D17E9A4-DF98-2846-8872-7E4A3BB85079}"/>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900780" y="4604096"/>
            <a:ext cx="237356" cy="207640"/>
          </a:xfrm>
          <a:prstGeom prst="rect">
            <a:avLst/>
          </a:prstGeom>
        </p:spPr>
      </p:pic>
      <p:pic>
        <p:nvPicPr>
          <p:cNvPr id="17" name="Picture 16">
            <a:extLst>
              <a:ext uri="{FF2B5EF4-FFF2-40B4-BE49-F238E27FC236}">
                <a16:creationId xmlns:a16="http://schemas.microsoft.com/office/drawing/2014/main" id="{4C65A681-130C-0441-9B00-486F1EEC666A}"/>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7136743" y="4775290"/>
            <a:ext cx="227204" cy="252052"/>
          </a:xfrm>
          <a:prstGeom prst="rect">
            <a:avLst/>
          </a:prstGeom>
        </p:spPr>
      </p:pic>
      <p:pic>
        <p:nvPicPr>
          <p:cNvPr id="18" name="Picture 17">
            <a:extLst>
              <a:ext uri="{FF2B5EF4-FFF2-40B4-BE49-F238E27FC236}">
                <a16:creationId xmlns:a16="http://schemas.microsoft.com/office/drawing/2014/main" id="{8B1A5BD8-86BD-924F-9CB0-513819EA643A}"/>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7642836" y="5201532"/>
            <a:ext cx="227204" cy="252052"/>
          </a:xfrm>
          <a:prstGeom prst="rect">
            <a:avLst/>
          </a:prstGeom>
        </p:spPr>
      </p:pic>
      <p:pic>
        <p:nvPicPr>
          <p:cNvPr id="19" name="Picture 18">
            <a:extLst>
              <a:ext uri="{FF2B5EF4-FFF2-40B4-BE49-F238E27FC236}">
                <a16:creationId xmlns:a16="http://schemas.microsoft.com/office/drawing/2014/main" id="{3D49802F-5868-FB4A-832B-03B14ECE5E0A}"/>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7524158" y="4582234"/>
            <a:ext cx="237356" cy="207640"/>
          </a:xfrm>
          <a:prstGeom prst="rect">
            <a:avLst/>
          </a:prstGeom>
        </p:spPr>
      </p:pic>
      <p:pic>
        <p:nvPicPr>
          <p:cNvPr id="20" name="Picture 19">
            <a:extLst>
              <a:ext uri="{FF2B5EF4-FFF2-40B4-BE49-F238E27FC236}">
                <a16:creationId xmlns:a16="http://schemas.microsoft.com/office/drawing/2014/main" id="{F3C7B490-362A-2F4C-BF78-FD2619C34391}"/>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630971" y="4815593"/>
            <a:ext cx="237356" cy="207640"/>
          </a:xfrm>
          <a:prstGeom prst="rect">
            <a:avLst/>
          </a:prstGeom>
        </p:spPr>
      </p:pic>
      <p:pic>
        <p:nvPicPr>
          <p:cNvPr id="21" name="Picture 20">
            <a:extLst>
              <a:ext uri="{FF2B5EF4-FFF2-40B4-BE49-F238E27FC236}">
                <a16:creationId xmlns:a16="http://schemas.microsoft.com/office/drawing/2014/main" id="{083F182C-A746-DA49-8DDB-B9D6D58818EE}"/>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5629530" y="4738457"/>
            <a:ext cx="227204" cy="252052"/>
          </a:xfrm>
          <a:prstGeom prst="rect">
            <a:avLst/>
          </a:prstGeom>
        </p:spPr>
      </p:pic>
      <p:pic>
        <p:nvPicPr>
          <p:cNvPr id="22" name="Picture 21">
            <a:extLst>
              <a:ext uri="{FF2B5EF4-FFF2-40B4-BE49-F238E27FC236}">
                <a16:creationId xmlns:a16="http://schemas.microsoft.com/office/drawing/2014/main" id="{3F3CA6D7-1392-7643-B35B-DBB8D49DC158}"/>
              </a:ext>
            </a:extLst>
          </p:cNvPr>
          <p:cNvPicPr>
            <a:picLocks noChangeAspect="1"/>
          </p:cNvPicPr>
          <p:nvPr/>
        </p:nvPicPr>
        <p:blipFill rotWithShape="1">
          <a:blip r:embed="rId4">
            <a:extLst>
              <a:ext uri="{28A0092B-C50C-407E-A947-70E740481C1C}">
                <a14:useLocalDpi xmlns:a14="http://schemas.microsoft.com/office/drawing/2010/main" val="0"/>
              </a:ext>
            </a:extLst>
          </a:blip>
          <a:srcRect l="53135" t="6535" r="35253" b="80400"/>
          <a:stretch/>
        </p:blipFill>
        <p:spPr>
          <a:xfrm>
            <a:off x="5199360" y="4632913"/>
            <a:ext cx="227204" cy="252052"/>
          </a:xfrm>
          <a:prstGeom prst="rect">
            <a:avLst/>
          </a:prstGeom>
        </p:spPr>
      </p:pic>
      <p:pic>
        <p:nvPicPr>
          <p:cNvPr id="23" name="Picture 22">
            <a:extLst>
              <a:ext uri="{FF2B5EF4-FFF2-40B4-BE49-F238E27FC236}">
                <a16:creationId xmlns:a16="http://schemas.microsoft.com/office/drawing/2014/main" id="{1A413483-FBA5-7A46-8968-A87DEA8EC514}"/>
              </a:ext>
            </a:extLst>
          </p:cNvPr>
          <p:cNvPicPr>
            <a:picLocks noChangeAspect="1"/>
          </p:cNvPicPr>
          <p:nvPr/>
        </p:nvPicPr>
        <p:blipFill rotWithShape="1">
          <a:blip r:embed="rId4">
            <a:extLst>
              <a:ext uri="{28A0092B-C50C-407E-A947-70E740481C1C}">
                <a14:useLocalDpi xmlns:a14="http://schemas.microsoft.com/office/drawing/2010/main" val="0"/>
              </a:ext>
            </a:extLst>
          </a:blip>
          <a:srcRect r="90431" b="91510"/>
          <a:stretch/>
        </p:blipFill>
        <p:spPr>
          <a:xfrm>
            <a:off x="6016945" y="4545401"/>
            <a:ext cx="237356" cy="207640"/>
          </a:xfrm>
          <a:prstGeom prst="rect">
            <a:avLst/>
          </a:prstGeom>
        </p:spPr>
      </p:pic>
      <p:cxnSp>
        <p:nvCxnSpPr>
          <p:cNvPr id="25" name="Straight Arrow Connector 24">
            <a:extLst>
              <a:ext uri="{FF2B5EF4-FFF2-40B4-BE49-F238E27FC236}">
                <a16:creationId xmlns:a16="http://schemas.microsoft.com/office/drawing/2014/main" id="{D59F5759-D2B3-984C-84EC-B91DEAAA1483}"/>
              </a:ext>
            </a:extLst>
          </p:cNvPr>
          <p:cNvCxnSpPr/>
          <p:nvPr/>
        </p:nvCxnSpPr>
        <p:spPr>
          <a:xfrm flipV="1">
            <a:off x="5076056" y="502323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C8B5F7F-8199-DF4C-838E-578FD4C3253D}"/>
              </a:ext>
            </a:extLst>
          </p:cNvPr>
          <p:cNvSpPr txBox="1"/>
          <p:nvPr/>
        </p:nvSpPr>
        <p:spPr>
          <a:xfrm>
            <a:off x="3923928" y="5291916"/>
            <a:ext cx="1152128" cy="369332"/>
          </a:xfrm>
          <a:prstGeom prst="rect">
            <a:avLst/>
          </a:prstGeom>
          <a:noFill/>
        </p:spPr>
        <p:txBody>
          <a:bodyPr wrap="square" rtlCol="0">
            <a:spAutoFit/>
          </a:bodyPr>
          <a:lstStyle/>
          <a:p>
            <a:pPr algn="r"/>
            <a:r>
              <a:rPr lang="en-US">
                <a:solidFill>
                  <a:srgbClr val="FF0000"/>
                </a:solidFill>
              </a:rPr>
              <a:t>Reads</a:t>
            </a:r>
          </a:p>
        </p:txBody>
      </p:sp>
      <p:cxnSp>
        <p:nvCxnSpPr>
          <p:cNvPr id="27" name="Straight Arrow Connector 26">
            <a:extLst>
              <a:ext uri="{FF2B5EF4-FFF2-40B4-BE49-F238E27FC236}">
                <a16:creationId xmlns:a16="http://schemas.microsoft.com/office/drawing/2014/main" id="{D7BE8510-6ED2-8340-B88D-AB3AFA71D9F0}"/>
              </a:ext>
            </a:extLst>
          </p:cNvPr>
          <p:cNvCxnSpPr>
            <a:cxnSpLocks/>
            <a:stCxn id="26" idx="3"/>
          </p:cNvCxnSpPr>
          <p:nvPr/>
        </p:nvCxnSpPr>
        <p:spPr>
          <a:xfrm flipV="1">
            <a:off x="5076056" y="4990509"/>
            <a:ext cx="1477144" cy="4860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333E574-B2CD-274E-B169-3CE741D4251B}"/>
              </a:ext>
            </a:extLst>
          </p:cNvPr>
          <p:cNvCxnSpPr/>
          <p:nvPr/>
        </p:nvCxnSpPr>
        <p:spPr>
          <a:xfrm flipV="1">
            <a:off x="2411760" y="4474813"/>
            <a:ext cx="553474" cy="4303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AC79B73-2727-C043-AC0B-1C225432BA46}"/>
              </a:ext>
            </a:extLst>
          </p:cNvPr>
          <p:cNvSpPr txBox="1"/>
          <p:nvPr/>
        </p:nvSpPr>
        <p:spPr>
          <a:xfrm>
            <a:off x="1043608" y="4653136"/>
            <a:ext cx="1368152" cy="646331"/>
          </a:xfrm>
          <a:prstGeom prst="rect">
            <a:avLst/>
          </a:prstGeom>
          <a:noFill/>
        </p:spPr>
        <p:txBody>
          <a:bodyPr wrap="square" rtlCol="0">
            <a:spAutoFit/>
          </a:bodyPr>
          <a:lstStyle/>
          <a:p>
            <a:pPr algn="r"/>
            <a:r>
              <a:rPr lang="en-US">
                <a:solidFill>
                  <a:srgbClr val="FF0000"/>
                </a:solidFill>
              </a:rPr>
              <a:t>Reference genome</a:t>
            </a:r>
          </a:p>
        </p:txBody>
      </p:sp>
    </p:spTree>
    <p:extLst>
      <p:ext uri="{BB962C8B-B14F-4D97-AF65-F5344CB8AC3E}">
        <p14:creationId xmlns:p14="http://schemas.microsoft.com/office/powerpoint/2010/main" val="16218850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HTS Sequencing Output</a:t>
            </a:r>
          </a:p>
        </p:txBody>
      </p:sp>
      <p:sp>
        <p:nvSpPr>
          <p:cNvPr id="4" name="Slide Number Placeholder 3"/>
          <p:cNvSpPr>
            <a:spLocks noGrp="1"/>
          </p:cNvSpPr>
          <p:nvPr>
            <p:ph type="sldNum" sz="quarter" idx="4294967295"/>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3F32364-6BA0-48AA-B029-3ED2192016FC}" type="slidenum">
              <a:rPr kumimoji="0" lang="en-US" sz="1400" b="0" i="0" u="none" strike="noStrike" kern="1200" cap="none" spc="0" normalizeH="0" baseline="0" noProof="0" smtClean="0">
                <a:ln>
                  <a:noFill/>
                </a:ln>
                <a:solidFill>
                  <a:prstClr val="black"/>
                </a:solidFill>
                <a:effectLst/>
                <a:uLnTx/>
                <a:uFillTx/>
                <a:latin typeface="Gill Sans MT" panose="020B05020201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400" b="0" i="0" u="none" strike="noStrike" kern="1200" cap="none" spc="0" normalizeH="0" baseline="0" noProof="0">
              <a:ln>
                <a:noFill/>
              </a:ln>
              <a:solidFill>
                <a:prstClr val="black"/>
              </a:solidFill>
              <a:effectLst/>
              <a:uLnTx/>
              <a:uFillTx/>
              <a:latin typeface="Gill Sans MT" panose="020B0502020104020203" pitchFamily="34" charset="0"/>
              <a:ea typeface="+mn-ea"/>
              <a:cs typeface="+mn-cs"/>
            </a:endParaRPr>
          </a:p>
        </p:txBody>
      </p:sp>
      <p:sp>
        <p:nvSpPr>
          <p:cNvPr id="9" name="Content Placeholder 2">
            <a:extLst>
              <a:ext uri="{FF2B5EF4-FFF2-40B4-BE49-F238E27FC236}">
                <a16:creationId xmlns:a16="http://schemas.microsoft.com/office/drawing/2014/main" id="{7D3D81D7-A055-8547-808C-FBA4BE033142}"/>
              </a:ext>
            </a:extLst>
          </p:cNvPr>
          <p:cNvSpPr txBox="1">
            <a:spLocks/>
          </p:cNvSpPr>
          <p:nvPr/>
        </p:nvSpPr>
        <p:spPr>
          <a:xfrm>
            <a:off x="4952285" y="5214516"/>
            <a:ext cx="3805074" cy="940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Gill Sans MT" panose="020B0502020104020203" pitchFamily="34" charset="0"/>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en-US" sz="2400">
                <a:solidFill>
                  <a:srgbClr val="0000FF"/>
                </a:solidFill>
              </a:rPr>
              <a:t>500-2M </a:t>
            </a:r>
            <a:r>
              <a:rPr lang="en-US" sz="2400" err="1">
                <a:solidFill>
                  <a:srgbClr val="0000FF"/>
                </a:solidFill>
              </a:rPr>
              <a:t>bp</a:t>
            </a:r>
            <a:endParaRPr lang="en-US" sz="2400">
              <a:solidFill>
                <a:srgbClr val="0000FF"/>
              </a:solidFill>
            </a:endParaRPr>
          </a:p>
          <a:p>
            <a:pPr>
              <a:buFont typeface="Wingdings" panose="05000000000000000000" pitchFamily="2" charset="2"/>
              <a:buChar char="q"/>
            </a:pPr>
            <a:r>
              <a:rPr lang="en-US" sz="2400">
                <a:solidFill>
                  <a:srgbClr val="FF0000"/>
                </a:solidFill>
              </a:rPr>
              <a:t>high error rate (~15%)</a:t>
            </a:r>
          </a:p>
        </p:txBody>
      </p:sp>
      <p:sp>
        <p:nvSpPr>
          <p:cNvPr id="10" name="Content Placeholder 2">
            <a:extLst>
              <a:ext uri="{FF2B5EF4-FFF2-40B4-BE49-F238E27FC236}">
                <a16:creationId xmlns:a16="http://schemas.microsoft.com/office/drawing/2014/main" id="{528DF8CA-3BB3-6843-B767-B61F260D4B15}"/>
              </a:ext>
            </a:extLst>
          </p:cNvPr>
          <p:cNvSpPr txBox="1">
            <a:spLocks/>
          </p:cNvSpPr>
          <p:nvPr/>
        </p:nvSpPr>
        <p:spPr>
          <a:xfrm>
            <a:off x="629826" y="5214859"/>
            <a:ext cx="3805074" cy="9400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Gill Sans MT" panose="020B0502020104020203" pitchFamily="34" charset="0"/>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Gill Sans MT" panose="020B0502020104020203"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panose="05000000000000000000" pitchFamily="2" charset="2"/>
              <a:buChar char="q"/>
            </a:pPr>
            <a:r>
              <a:rPr lang="en-US" sz="2400">
                <a:solidFill>
                  <a:srgbClr val="FF0000"/>
                </a:solidFill>
              </a:rPr>
              <a:t>100-300 </a:t>
            </a:r>
            <a:r>
              <a:rPr lang="en-US" sz="2400" err="1">
                <a:solidFill>
                  <a:srgbClr val="FF0000"/>
                </a:solidFill>
              </a:rPr>
              <a:t>bp</a:t>
            </a:r>
            <a:endParaRPr lang="en-US" sz="2400">
              <a:solidFill>
                <a:srgbClr val="FF0000"/>
              </a:solidFill>
            </a:endParaRPr>
          </a:p>
          <a:p>
            <a:pPr>
              <a:buFont typeface="Wingdings" panose="05000000000000000000" pitchFamily="2" charset="2"/>
              <a:buChar char="q"/>
            </a:pPr>
            <a:r>
              <a:rPr lang="en-US" sz="2400">
                <a:solidFill>
                  <a:srgbClr val="0000FF"/>
                </a:solidFill>
              </a:rPr>
              <a:t>low error rate (~0.1%)</a:t>
            </a:r>
          </a:p>
        </p:txBody>
      </p:sp>
      <p:sp>
        <p:nvSpPr>
          <p:cNvPr id="11" name="TextBox 10">
            <a:extLst>
              <a:ext uri="{FF2B5EF4-FFF2-40B4-BE49-F238E27FC236}">
                <a16:creationId xmlns:a16="http://schemas.microsoft.com/office/drawing/2014/main" id="{9B885984-77DD-2B43-B879-B3B9A0EF135A}"/>
              </a:ext>
            </a:extLst>
          </p:cNvPr>
          <p:cNvSpPr txBox="1"/>
          <p:nvPr/>
        </p:nvSpPr>
        <p:spPr>
          <a:xfrm>
            <a:off x="5130719" y="1106514"/>
            <a:ext cx="3611887" cy="707886"/>
          </a:xfrm>
          <a:prstGeom prst="rect">
            <a:avLst/>
          </a:prstGeom>
          <a:noFill/>
        </p:spPr>
        <p:txBody>
          <a:bodyPr wrap="none" rtlCol="0">
            <a:spAutoFit/>
          </a:bodyPr>
          <a:lstStyle/>
          <a:p>
            <a:pPr algn="ctr"/>
            <a:r>
              <a:rPr lang="en-US" sz="2000"/>
              <a:t>Large pieces of a puzzle </a:t>
            </a:r>
          </a:p>
          <a:p>
            <a:pPr algn="ctr"/>
            <a:r>
              <a:rPr lang="en-US" sz="2000" b="1"/>
              <a:t>long reads (ONT &amp; PacBio)</a:t>
            </a:r>
          </a:p>
        </p:txBody>
      </p:sp>
      <p:sp>
        <p:nvSpPr>
          <p:cNvPr id="12" name="TextBox 11">
            <a:extLst>
              <a:ext uri="{FF2B5EF4-FFF2-40B4-BE49-F238E27FC236}">
                <a16:creationId xmlns:a16="http://schemas.microsoft.com/office/drawing/2014/main" id="{AD9D79C4-AE32-0345-9786-975DBA85E9F8}"/>
              </a:ext>
            </a:extLst>
          </p:cNvPr>
          <p:cNvSpPr txBox="1"/>
          <p:nvPr/>
        </p:nvSpPr>
        <p:spPr>
          <a:xfrm>
            <a:off x="917008" y="1106514"/>
            <a:ext cx="3029997" cy="707886"/>
          </a:xfrm>
          <a:prstGeom prst="rect">
            <a:avLst/>
          </a:prstGeom>
          <a:noFill/>
        </p:spPr>
        <p:txBody>
          <a:bodyPr wrap="none" rtlCol="0">
            <a:spAutoFit/>
          </a:bodyPr>
          <a:lstStyle/>
          <a:p>
            <a:pPr algn="ctr"/>
            <a:r>
              <a:rPr lang="en-US" sz="2000"/>
              <a:t>Small pieces of a puzzle</a:t>
            </a:r>
          </a:p>
          <a:p>
            <a:pPr algn="ctr"/>
            <a:r>
              <a:rPr lang="en-US" sz="2000" b="1"/>
              <a:t>short reads (Illumina)</a:t>
            </a:r>
          </a:p>
        </p:txBody>
      </p:sp>
      <p:sp>
        <p:nvSpPr>
          <p:cNvPr id="3" name="TextBox 2"/>
          <p:cNvSpPr txBox="1"/>
          <p:nvPr/>
        </p:nvSpPr>
        <p:spPr>
          <a:xfrm>
            <a:off x="2432005" y="4675420"/>
            <a:ext cx="5040560" cy="369332"/>
          </a:xfrm>
          <a:prstGeom prst="rect">
            <a:avLst/>
          </a:prstGeom>
          <a:noFill/>
        </p:spPr>
        <p:txBody>
          <a:bodyPr wrap="square" rtlCol="0">
            <a:spAutoFit/>
          </a:bodyPr>
          <a:lstStyle/>
          <a:p>
            <a:r>
              <a:rPr lang="en-US" dirty="0"/>
              <a:t>Which sequencing technology is the best?</a:t>
            </a:r>
          </a:p>
        </p:txBody>
      </p:sp>
      <p:pic>
        <p:nvPicPr>
          <p:cNvPr id="28" name="Picture 27">
            <a:extLst>
              <a:ext uri="{FF2B5EF4-FFF2-40B4-BE49-F238E27FC236}">
                <a16:creationId xmlns:a16="http://schemas.microsoft.com/office/drawing/2014/main" id="{EA362B7E-90B2-0440-8206-6BD339D832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1767" y="2032296"/>
            <a:ext cx="2480476" cy="2445662"/>
          </a:xfrm>
          <a:prstGeom prst="rect">
            <a:avLst/>
          </a:prstGeom>
        </p:spPr>
      </p:pic>
      <p:pic>
        <p:nvPicPr>
          <p:cNvPr id="29" name="Picture 28">
            <a:extLst>
              <a:ext uri="{FF2B5EF4-FFF2-40B4-BE49-F238E27FC236}">
                <a16:creationId xmlns:a16="http://schemas.microsoft.com/office/drawing/2014/main" id="{0B4F5CD3-96BD-0142-BAB9-51641A4836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9916" y="2022079"/>
            <a:ext cx="2480476" cy="2445662"/>
          </a:xfrm>
          <a:prstGeom prst="rect">
            <a:avLst/>
          </a:prstGeom>
        </p:spPr>
      </p:pic>
      <p:sp>
        <p:nvSpPr>
          <p:cNvPr id="30" name="Rectangle 29">
            <a:extLst>
              <a:ext uri="{FF2B5EF4-FFF2-40B4-BE49-F238E27FC236}">
                <a16:creationId xmlns:a16="http://schemas.microsoft.com/office/drawing/2014/main" id="{11A87000-7801-8340-9354-789FDC8C30B9}"/>
              </a:ext>
            </a:extLst>
          </p:cNvPr>
          <p:cNvSpPr/>
          <p:nvPr/>
        </p:nvSpPr>
        <p:spPr>
          <a:xfrm>
            <a:off x="228600" y="6093296"/>
            <a:ext cx="8915400" cy="307777"/>
          </a:xfrm>
          <a:prstGeom prst="rect">
            <a:avLst/>
          </a:prstGeom>
        </p:spPr>
        <p:txBody>
          <a:bodyPr wrap="square">
            <a:spAutoFit/>
          </a:bodyPr>
          <a:lstStyle/>
          <a:p>
            <a:r>
              <a:rPr lang="en-US" sz="1400">
                <a:hlinkClick r:id="rId5"/>
              </a:rPr>
              <a:t>https://www.pacb.com/smrt-science/smrt-sequencing/hifi-reads-for-highly-accurate-long-read-sequencing/</a:t>
            </a:r>
            <a:r>
              <a:rPr lang="en-US" sz="1400"/>
              <a:t> </a:t>
            </a:r>
          </a:p>
        </p:txBody>
      </p:sp>
    </p:spTree>
    <p:extLst>
      <p:ext uri="{BB962C8B-B14F-4D97-AF65-F5344CB8AC3E}">
        <p14:creationId xmlns:p14="http://schemas.microsoft.com/office/powerpoint/2010/main" val="168171691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3E753-3BD1-F240-B1CA-D616295175D8}"/>
              </a:ext>
            </a:extLst>
          </p:cNvPr>
          <p:cNvSpPr>
            <a:spLocks noGrp="1"/>
          </p:cNvSpPr>
          <p:nvPr>
            <p:ph type="title"/>
          </p:nvPr>
        </p:nvSpPr>
        <p:spPr/>
        <p:txBody>
          <a:bodyPr/>
          <a:lstStyle/>
          <a:p>
            <a:r>
              <a:rPr lang="en-US" dirty="0"/>
              <a:t>HiFi Reads (PacBio)</a:t>
            </a:r>
          </a:p>
        </p:txBody>
      </p:sp>
      <p:sp>
        <p:nvSpPr>
          <p:cNvPr id="4" name="Slide Number Placeholder 3">
            <a:extLst>
              <a:ext uri="{FF2B5EF4-FFF2-40B4-BE49-F238E27FC236}">
                <a16:creationId xmlns:a16="http://schemas.microsoft.com/office/drawing/2014/main" id="{EEDD956A-0FDA-9E46-A86C-508969A86DA1}"/>
              </a:ext>
            </a:extLst>
          </p:cNvPr>
          <p:cNvSpPr>
            <a:spLocks noGrp="1"/>
          </p:cNvSpPr>
          <p:nvPr>
            <p:ph type="sldNum" sz="quarter" idx="11"/>
          </p:nvPr>
        </p:nvSpPr>
        <p:spPr/>
        <p:txBody>
          <a:bodyPr/>
          <a:lstStyle/>
          <a:p>
            <a:fld id="{323594FA-E141-4234-AE05-360401972BE7}" type="slidenum">
              <a:rPr lang="en-US" altLang="en-US" smtClean="0"/>
              <a:pPr/>
              <a:t>54</a:t>
            </a:fld>
            <a:endParaRPr lang="en-US" altLang="en-US"/>
          </a:p>
        </p:txBody>
      </p:sp>
      <p:sp>
        <p:nvSpPr>
          <p:cNvPr id="11" name="Rectangle 10">
            <a:extLst>
              <a:ext uri="{FF2B5EF4-FFF2-40B4-BE49-F238E27FC236}">
                <a16:creationId xmlns:a16="http://schemas.microsoft.com/office/drawing/2014/main" id="{23CC7E5D-9C72-1647-B5C4-D840E0679CE4}"/>
              </a:ext>
            </a:extLst>
          </p:cNvPr>
          <p:cNvSpPr/>
          <p:nvPr/>
        </p:nvSpPr>
        <p:spPr>
          <a:xfrm>
            <a:off x="475928" y="5764400"/>
            <a:ext cx="8363272" cy="646331"/>
          </a:xfrm>
          <a:prstGeom prst="rect">
            <a:avLst/>
          </a:prstGeom>
        </p:spPr>
        <p:txBody>
          <a:bodyPr wrap="square">
            <a:spAutoFit/>
          </a:bodyPr>
          <a:lstStyle/>
          <a:p>
            <a:r>
              <a:rPr lang="en-US"/>
              <a:t>Wenger+, "</a:t>
            </a:r>
            <a:r>
              <a:rPr lang="en-US">
                <a:hlinkClick r:id="rId3"/>
              </a:rPr>
              <a:t>Accurate circular consensus long-read sequencing improves variant detection and assembly of a human genome</a:t>
            </a:r>
            <a:r>
              <a:rPr lang="en-US"/>
              <a:t>", </a:t>
            </a:r>
            <a:r>
              <a:rPr lang="en-US" i="1"/>
              <a:t>Nature Biotechnology</a:t>
            </a:r>
            <a:r>
              <a:rPr lang="en-US"/>
              <a:t>, 2019</a:t>
            </a:r>
          </a:p>
        </p:txBody>
      </p:sp>
      <p:sp>
        <p:nvSpPr>
          <p:cNvPr id="12" name="TextBox 11">
            <a:extLst>
              <a:ext uri="{FF2B5EF4-FFF2-40B4-BE49-F238E27FC236}">
                <a16:creationId xmlns:a16="http://schemas.microsoft.com/office/drawing/2014/main" id="{5AFA460E-A818-8A45-A4D1-CCB1B1A713F3}"/>
              </a:ext>
            </a:extLst>
          </p:cNvPr>
          <p:cNvSpPr txBox="1"/>
          <p:nvPr/>
        </p:nvSpPr>
        <p:spPr>
          <a:xfrm>
            <a:off x="6645635" y="2067475"/>
            <a:ext cx="2113173" cy="646331"/>
          </a:xfrm>
          <a:prstGeom prst="rect">
            <a:avLst/>
          </a:prstGeom>
          <a:noFill/>
        </p:spPr>
        <p:txBody>
          <a:bodyPr wrap="square" rtlCol="0">
            <a:spAutoFit/>
          </a:bodyPr>
          <a:lstStyle/>
          <a:p>
            <a:pPr algn="ctr"/>
            <a:r>
              <a:rPr lang="en-US" b="1" dirty="0">
                <a:solidFill>
                  <a:srgbClr val="00BA50"/>
                </a:solidFill>
              </a:rPr>
              <a:t>But still very expensive!</a:t>
            </a:r>
          </a:p>
        </p:txBody>
      </p:sp>
      <p:sp>
        <p:nvSpPr>
          <p:cNvPr id="13" name="Rectangle 12">
            <a:extLst>
              <a:ext uri="{FF2B5EF4-FFF2-40B4-BE49-F238E27FC236}">
                <a16:creationId xmlns:a16="http://schemas.microsoft.com/office/drawing/2014/main" id="{4EBF03D7-5E6D-9746-8751-AB2079D255B3}"/>
              </a:ext>
            </a:extLst>
          </p:cNvPr>
          <p:cNvSpPr/>
          <p:nvPr/>
        </p:nvSpPr>
        <p:spPr>
          <a:xfrm>
            <a:off x="1219200" y="6352051"/>
            <a:ext cx="6377136" cy="523220"/>
          </a:xfrm>
          <a:prstGeom prst="rect">
            <a:avLst/>
          </a:prstGeom>
        </p:spPr>
        <p:txBody>
          <a:bodyPr wrap="square">
            <a:spAutoFit/>
          </a:bodyPr>
          <a:lstStyle/>
          <a:p>
            <a:r>
              <a:rPr lang="en-US" sz="1400">
                <a:hlinkClick r:id="rId4"/>
              </a:rPr>
              <a:t>https://labs.wsu.edu/genomicscore/illumina-sequencing/</a:t>
            </a:r>
            <a:endParaRPr lang="en-US" sz="1400"/>
          </a:p>
          <a:p>
            <a:r>
              <a:rPr lang="en-US" sz="1400">
                <a:hlinkClick r:id="rId5"/>
              </a:rPr>
              <a:t>https://pacbio.gs.washington.edu/</a:t>
            </a:r>
            <a:r>
              <a:rPr lang="en-US" sz="1400"/>
              <a:t> </a:t>
            </a:r>
          </a:p>
        </p:txBody>
      </p:sp>
      <p:pic>
        <p:nvPicPr>
          <p:cNvPr id="3" name="Picture 2">
            <a:extLst>
              <a:ext uri="{FF2B5EF4-FFF2-40B4-BE49-F238E27FC236}">
                <a16:creationId xmlns:a16="http://schemas.microsoft.com/office/drawing/2014/main" id="{15A79167-9458-0C43-853A-65E75431222C}"/>
              </a:ext>
            </a:extLst>
          </p:cNvPr>
          <p:cNvPicPr>
            <a:picLocks noChangeAspect="1"/>
          </p:cNvPicPr>
          <p:nvPr/>
        </p:nvPicPr>
        <p:blipFill>
          <a:blip r:embed="rId6"/>
          <a:stretch>
            <a:fillRect/>
          </a:stretch>
        </p:blipFill>
        <p:spPr>
          <a:xfrm>
            <a:off x="585060" y="1484784"/>
            <a:ext cx="6507220" cy="3854397"/>
          </a:xfrm>
          <a:prstGeom prst="rect">
            <a:avLst/>
          </a:prstGeom>
        </p:spPr>
      </p:pic>
      <p:sp>
        <p:nvSpPr>
          <p:cNvPr id="5" name="TextBox 4">
            <a:extLst>
              <a:ext uri="{FF2B5EF4-FFF2-40B4-BE49-F238E27FC236}">
                <a16:creationId xmlns:a16="http://schemas.microsoft.com/office/drawing/2014/main" id="{A7E3689F-AAA7-EC48-9019-55F032C9CA21}"/>
              </a:ext>
            </a:extLst>
          </p:cNvPr>
          <p:cNvSpPr txBox="1"/>
          <p:nvPr/>
        </p:nvSpPr>
        <p:spPr>
          <a:xfrm>
            <a:off x="6742584" y="1136911"/>
            <a:ext cx="1944216" cy="969496"/>
          </a:xfrm>
          <a:prstGeom prst="rect">
            <a:avLst/>
          </a:prstGeom>
          <a:solidFill>
            <a:srgbClr val="00BA50"/>
          </a:solidFill>
          <a:ln w="28575">
            <a:solidFill>
              <a:srgbClr val="FFFF00"/>
            </a:solidFill>
          </a:ln>
        </p:spPr>
        <p:txBody>
          <a:bodyPr wrap="square" rtlCol="0">
            <a:spAutoFit/>
          </a:bodyPr>
          <a:lstStyle/>
          <a:p>
            <a:endParaRPr lang="en-US" sz="1000" dirty="0"/>
          </a:p>
          <a:p>
            <a:r>
              <a:rPr lang="en-US" dirty="0"/>
              <a:t>Long: 10-20 kb</a:t>
            </a:r>
          </a:p>
          <a:p>
            <a:r>
              <a:rPr lang="en-US" dirty="0"/>
              <a:t>Accurate: 99.8%</a:t>
            </a:r>
          </a:p>
          <a:p>
            <a:endParaRPr lang="en-US" sz="1000" dirty="0"/>
          </a:p>
        </p:txBody>
      </p:sp>
      <p:sp>
        <p:nvSpPr>
          <p:cNvPr id="7" name="Freeform 6">
            <a:extLst>
              <a:ext uri="{FF2B5EF4-FFF2-40B4-BE49-F238E27FC236}">
                <a16:creationId xmlns:a16="http://schemas.microsoft.com/office/drawing/2014/main" id="{D0C5C203-8167-9948-BD88-B14D2F36B4F3}"/>
              </a:ext>
            </a:extLst>
          </p:cNvPr>
          <p:cNvSpPr/>
          <p:nvPr/>
        </p:nvSpPr>
        <p:spPr>
          <a:xfrm>
            <a:off x="5891088" y="1547113"/>
            <a:ext cx="779488" cy="431446"/>
          </a:xfrm>
          <a:custGeom>
            <a:avLst/>
            <a:gdLst>
              <a:gd name="connsiteX0" fmla="*/ 779488 w 779488"/>
              <a:gd name="connsiteY0" fmla="*/ 71682 h 431446"/>
              <a:gd name="connsiteX1" fmla="*/ 239842 w 779488"/>
              <a:gd name="connsiteY1" fmla="*/ 26711 h 431446"/>
              <a:gd name="connsiteX2" fmla="*/ 0 w 779488"/>
              <a:gd name="connsiteY2" fmla="*/ 431446 h 431446"/>
              <a:gd name="connsiteX3" fmla="*/ 0 w 779488"/>
              <a:gd name="connsiteY3" fmla="*/ 431446 h 431446"/>
            </a:gdLst>
            <a:ahLst/>
            <a:cxnLst>
              <a:cxn ang="0">
                <a:pos x="connsiteX0" y="connsiteY0"/>
              </a:cxn>
              <a:cxn ang="0">
                <a:pos x="connsiteX1" y="connsiteY1"/>
              </a:cxn>
              <a:cxn ang="0">
                <a:pos x="connsiteX2" y="connsiteY2"/>
              </a:cxn>
              <a:cxn ang="0">
                <a:pos x="connsiteX3" y="connsiteY3"/>
              </a:cxn>
            </a:cxnLst>
            <a:rect l="l" t="t" r="r" b="b"/>
            <a:pathLst>
              <a:path w="779488" h="431446">
                <a:moveTo>
                  <a:pt x="779488" y="71682"/>
                </a:moveTo>
                <a:cubicBezTo>
                  <a:pt x="574622" y="19216"/>
                  <a:pt x="369757" y="-33250"/>
                  <a:pt x="239842" y="26711"/>
                </a:cubicBezTo>
                <a:cubicBezTo>
                  <a:pt x="109927" y="86672"/>
                  <a:pt x="0" y="431446"/>
                  <a:pt x="0" y="431446"/>
                </a:cubicBezTo>
                <a:lnTo>
                  <a:pt x="0" y="431446"/>
                </a:lnTo>
              </a:path>
            </a:pathLst>
          </a:custGeom>
          <a:noFill/>
          <a:ln w="38100">
            <a:solidFill>
              <a:srgbClr val="00BA5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1334367"/>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8DAF36-0569-BC48-8509-0443764A0F3C}"/>
              </a:ext>
            </a:extLst>
          </p:cNvPr>
          <p:cNvPicPr>
            <a:picLocks noChangeAspect="1"/>
          </p:cNvPicPr>
          <p:nvPr/>
        </p:nvPicPr>
        <p:blipFill>
          <a:blip r:embed="rId2"/>
          <a:stretch>
            <a:fillRect/>
          </a:stretch>
        </p:blipFill>
        <p:spPr>
          <a:xfrm>
            <a:off x="3972185" y="266745"/>
            <a:ext cx="4920295" cy="6453336"/>
          </a:xfrm>
          <a:prstGeom prst="rect">
            <a:avLst/>
          </a:prstGeom>
        </p:spPr>
      </p:pic>
      <p:sp>
        <p:nvSpPr>
          <p:cNvPr id="2" name="Title 1">
            <a:extLst>
              <a:ext uri="{FF2B5EF4-FFF2-40B4-BE49-F238E27FC236}">
                <a16:creationId xmlns:a16="http://schemas.microsoft.com/office/drawing/2014/main" id="{DC4E38CD-D716-544A-B7B6-80525FA9AE12}"/>
              </a:ext>
            </a:extLst>
          </p:cNvPr>
          <p:cNvSpPr>
            <a:spLocks noGrp="1"/>
          </p:cNvSpPr>
          <p:nvPr>
            <p:ph type="title"/>
          </p:nvPr>
        </p:nvSpPr>
        <p:spPr/>
        <p:txBody>
          <a:bodyPr/>
          <a:lstStyle/>
          <a:p>
            <a:r>
              <a:rPr lang="en-US" dirty="0"/>
              <a:t>HiFi Reads (PacBio)</a:t>
            </a:r>
          </a:p>
        </p:txBody>
      </p:sp>
      <p:sp>
        <p:nvSpPr>
          <p:cNvPr id="4" name="Slide Number Placeholder 3">
            <a:extLst>
              <a:ext uri="{FF2B5EF4-FFF2-40B4-BE49-F238E27FC236}">
                <a16:creationId xmlns:a16="http://schemas.microsoft.com/office/drawing/2014/main" id="{6417E360-6CA7-2448-B812-AA4DD3AADF6C}"/>
              </a:ext>
            </a:extLst>
          </p:cNvPr>
          <p:cNvSpPr>
            <a:spLocks noGrp="1"/>
          </p:cNvSpPr>
          <p:nvPr>
            <p:ph type="sldNum" sz="quarter" idx="11"/>
          </p:nvPr>
        </p:nvSpPr>
        <p:spPr/>
        <p:txBody>
          <a:bodyPr/>
          <a:lstStyle/>
          <a:p>
            <a:fld id="{323594FA-E141-4234-AE05-360401972BE7}" type="slidenum">
              <a:rPr lang="en-US" altLang="en-US" smtClean="0"/>
              <a:pPr/>
              <a:t>55</a:t>
            </a:fld>
            <a:endParaRPr lang="en-US" altLang="en-US"/>
          </a:p>
        </p:txBody>
      </p:sp>
      <p:sp>
        <p:nvSpPr>
          <p:cNvPr id="6" name="Rectangle 5">
            <a:extLst>
              <a:ext uri="{FF2B5EF4-FFF2-40B4-BE49-F238E27FC236}">
                <a16:creationId xmlns:a16="http://schemas.microsoft.com/office/drawing/2014/main" id="{62B2D23D-C1E9-664E-B82E-C607C16F99D1}"/>
              </a:ext>
            </a:extLst>
          </p:cNvPr>
          <p:cNvSpPr/>
          <p:nvPr/>
        </p:nvSpPr>
        <p:spPr>
          <a:xfrm>
            <a:off x="1691680" y="6458376"/>
            <a:ext cx="3471591" cy="307777"/>
          </a:xfrm>
          <a:prstGeom prst="rect">
            <a:avLst/>
          </a:prstGeom>
        </p:spPr>
        <p:txBody>
          <a:bodyPr wrap="none">
            <a:spAutoFit/>
          </a:bodyPr>
          <a:lstStyle/>
          <a:p>
            <a:r>
              <a:rPr lang="en-US" sz="1400" dirty="0">
                <a:hlinkClick r:id="rId3"/>
              </a:rPr>
              <a:t>https://ccs.how/how-does-ccs-work.html</a:t>
            </a:r>
            <a:r>
              <a:rPr lang="en-US" sz="1400" dirty="0"/>
              <a:t> </a:t>
            </a:r>
          </a:p>
        </p:txBody>
      </p:sp>
    </p:spTree>
    <p:extLst>
      <p:ext uri="{BB962C8B-B14F-4D97-AF65-F5344CB8AC3E}">
        <p14:creationId xmlns:p14="http://schemas.microsoft.com/office/powerpoint/2010/main" val="569272523"/>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7E363-36E7-1941-A8E4-6F14270324A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FED5137-B097-9545-B615-E294FBAF29F4}"/>
              </a:ext>
            </a:extLst>
          </p:cNvPr>
          <p:cNvSpPr>
            <a:spLocks noGrp="1"/>
          </p:cNvSpPr>
          <p:nvPr>
            <p:ph idx="1"/>
          </p:nvPr>
        </p:nvSpPr>
        <p:spPr>
          <a:xfrm>
            <a:off x="228600" y="908720"/>
            <a:ext cx="8610600" cy="5339680"/>
          </a:xfrm>
        </p:spPr>
        <p:txBody>
          <a:bodyPr/>
          <a:lstStyle/>
          <a:p>
            <a:pPr marL="0" indent="0">
              <a:buNone/>
            </a:pPr>
            <a:endParaRPr lang="en-US" sz="4000" dirty="0"/>
          </a:p>
          <a:p>
            <a:pPr marL="0" indent="0">
              <a:buNone/>
            </a:pPr>
            <a:endParaRPr lang="en-US" sz="4000" dirty="0"/>
          </a:p>
          <a:p>
            <a:pPr marL="0" indent="0" algn="ctr">
              <a:buNone/>
            </a:pPr>
            <a:r>
              <a:rPr lang="en-US" sz="4000" dirty="0"/>
              <a:t>Changes in sequencing technologies </a:t>
            </a:r>
          </a:p>
          <a:p>
            <a:pPr marL="0" indent="0" algn="ctr">
              <a:buNone/>
            </a:pPr>
            <a:r>
              <a:rPr lang="en-US" sz="4000" dirty="0"/>
              <a:t>can render some </a:t>
            </a:r>
          </a:p>
          <a:p>
            <a:pPr marL="0" indent="0" algn="ctr">
              <a:buNone/>
            </a:pPr>
            <a:r>
              <a:rPr lang="en-US" sz="4000" dirty="0">
                <a:solidFill>
                  <a:srgbClr val="0000FF"/>
                </a:solidFill>
              </a:rPr>
              <a:t>read mapping algorithms </a:t>
            </a:r>
            <a:r>
              <a:rPr lang="en-US" sz="4000" dirty="0">
                <a:solidFill>
                  <a:srgbClr val="FF0000"/>
                </a:solidFill>
              </a:rPr>
              <a:t>irrelevant</a:t>
            </a:r>
          </a:p>
        </p:txBody>
      </p:sp>
      <p:sp>
        <p:nvSpPr>
          <p:cNvPr id="4" name="Slide Number Placeholder 3">
            <a:extLst>
              <a:ext uri="{FF2B5EF4-FFF2-40B4-BE49-F238E27FC236}">
                <a16:creationId xmlns:a16="http://schemas.microsoft.com/office/drawing/2014/main" id="{B4BFD1C1-F153-BF42-AA6C-B190A1FCFAD1}"/>
              </a:ext>
            </a:extLst>
          </p:cNvPr>
          <p:cNvSpPr>
            <a:spLocks noGrp="1"/>
          </p:cNvSpPr>
          <p:nvPr>
            <p:ph type="sldNum" sz="quarter" idx="11"/>
          </p:nvPr>
        </p:nvSpPr>
        <p:spPr/>
        <p:txBody>
          <a:bodyPr/>
          <a:lstStyle/>
          <a:p>
            <a:fld id="{323594FA-E141-4234-AE05-360401972BE7}" type="slidenum">
              <a:rPr lang="en-US" altLang="en-US" smtClean="0"/>
              <a:pPr/>
              <a:t>56</a:t>
            </a:fld>
            <a:endParaRPr lang="en-US" altLang="en-US"/>
          </a:p>
        </p:txBody>
      </p:sp>
    </p:spTree>
    <p:extLst>
      <p:ext uri="{BB962C8B-B14F-4D97-AF65-F5344CB8AC3E}">
        <p14:creationId xmlns:p14="http://schemas.microsoft.com/office/powerpoint/2010/main" val="3197770423"/>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57</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dirty="0"/>
              <a:t>Mohammed </a:t>
            </a:r>
            <a:r>
              <a:rPr lang="en-US" b="1" dirty="0" err="1"/>
              <a:t>Alser</a:t>
            </a:r>
            <a:r>
              <a:rPr lang="en-US" b="1" dirty="0"/>
              <a:t>,</a:t>
            </a:r>
            <a:r>
              <a:rPr lang="en-US" dirty="0"/>
              <a:t> Jeremy </a:t>
            </a:r>
            <a:r>
              <a:rPr lang="en-US" dirty="0" err="1"/>
              <a:t>Rotman</a:t>
            </a:r>
            <a:r>
              <a:rPr lang="en-US" dirty="0"/>
              <a:t>, </a:t>
            </a:r>
            <a:r>
              <a:rPr lang="en-US" dirty="0" err="1"/>
              <a:t>Dhrithi</a:t>
            </a:r>
            <a:r>
              <a:rPr lang="en-US" dirty="0"/>
              <a:t> Deshpande, </a:t>
            </a:r>
            <a:r>
              <a:rPr lang="en-US" dirty="0" err="1"/>
              <a:t>Kodi</a:t>
            </a:r>
            <a:r>
              <a:rPr lang="en-US" dirty="0"/>
              <a:t> </a:t>
            </a:r>
            <a:r>
              <a:rPr lang="en-US" dirty="0" err="1"/>
              <a:t>Taraszka</a:t>
            </a:r>
            <a:r>
              <a:rPr lang="en-US" dirty="0"/>
              <a:t>, </a:t>
            </a:r>
            <a:r>
              <a:rPr lang="en-US" dirty="0" err="1"/>
              <a:t>Huwenbo</a:t>
            </a:r>
            <a:r>
              <a:rPr lang="en-US" dirty="0"/>
              <a:t> Shi, </a:t>
            </a:r>
            <a:r>
              <a:rPr lang="en-US" dirty="0" err="1"/>
              <a:t>Pelin</a:t>
            </a:r>
            <a:r>
              <a:rPr lang="en-US" dirty="0"/>
              <a:t> </a:t>
            </a:r>
            <a:r>
              <a:rPr lang="en-US" dirty="0" err="1"/>
              <a:t>Icer</a:t>
            </a:r>
            <a:r>
              <a:rPr lang="en-US" dirty="0"/>
              <a:t> Baykal, Harry </a:t>
            </a:r>
            <a:r>
              <a:rPr lang="en-US" dirty="0" err="1"/>
              <a:t>Taegyun</a:t>
            </a:r>
            <a:r>
              <a:rPr lang="en-US" dirty="0"/>
              <a:t> Yang, Victor </a:t>
            </a:r>
            <a:r>
              <a:rPr lang="en-US" dirty="0" err="1"/>
              <a:t>Xue</a:t>
            </a:r>
            <a:r>
              <a:rPr lang="en-US" dirty="0"/>
              <a:t>, Sergey Knyazev, Benjamin D. Singer, Brunilda </a:t>
            </a:r>
            <a:r>
              <a:rPr lang="en-US" dirty="0" err="1"/>
              <a:t>Balliu</a:t>
            </a:r>
            <a:r>
              <a:rPr lang="en-US" dirty="0"/>
              <a:t>, David </a:t>
            </a:r>
            <a:r>
              <a:rPr lang="en-US" dirty="0" err="1"/>
              <a:t>Koslicki</a:t>
            </a:r>
            <a:r>
              <a:rPr lang="en-US" dirty="0"/>
              <a:t>, Pavel </a:t>
            </a:r>
            <a:r>
              <a:rPr lang="en-US" dirty="0" err="1"/>
              <a:t>Skums</a:t>
            </a:r>
            <a:r>
              <a:rPr lang="en-US" dirty="0"/>
              <a:t>, Alex </a:t>
            </a:r>
            <a:r>
              <a:rPr lang="en-US" dirty="0" err="1"/>
              <a:t>Zelikovsky</a:t>
            </a:r>
            <a:r>
              <a:rPr lang="en-US" dirty="0"/>
              <a:t>, </a:t>
            </a:r>
          </a:p>
          <a:p>
            <a:r>
              <a:rPr lang="en-US" dirty="0"/>
              <a:t>Can </a:t>
            </a:r>
            <a:r>
              <a:rPr lang="en-US" dirty="0" err="1"/>
              <a:t>Alkan</a:t>
            </a:r>
            <a:r>
              <a:rPr lang="en-US" dirty="0"/>
              <a:t>, </a:t>
            </a:r>
            <a:r>
              <a:rPr lang="en-US" dirty="0" err="1"/>
              <a:t>Onur</a:t>
            </a:r>
            <a:r>
              <a:rPr lang="en-US" dirty="0"/>
              <a:t> </a:t>
            </a:r>
            <a:r>
              <a:rPr lang="en-US" dirty="0" err="1"/>
              <a:t>Mutlu</a:t>
            </a:r>
            <a:r>
              <a:rPr lang="en-US" dirty="0"/>
              <a:t>, </a:t>
            </a:r>
            <a:r>
              <a:rPr lang="en-US" dirty="0" err="1"/>
              <a:t>Serghei</a:t>
            </a:r>
            <a:r>
              <a:rPr lang="en-US" dirty="0"/>
              <a:t> </a:t>
            </a:r>
            <a:r>
              <a:rPr lang="en-US" dirty="0" err="1"/>
              <a:t>Mangul</a:t>
            </a:r>
            <a:r>
              <a:rPr lang="en-US" dirty="0"/>
              <a:t> </a:t>
            </a:r>
          </a:p>
          <a:p>
            <a:r>
              <a:rPr lang="en-US" dirty="0">
                <a:solidFill>
                  <a:srgbClr val="0000FF"/>
                </a:solidFill>
              </a:rPr>
              <a:t>"</a:t>
            </a:r>
            <a:r>
              <a:rPr lang="en-US" dirty="0">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dirty="0">
                <a:solidFill>
                  <a:srgbClr val="0000FF"/>
                </a:solidFill>
              </a:rPr>
              <a:t>" </a:t>
            </a:r>
          </a:p>
          <a:p>
            <a:r>
              <a:rPr lang="en-US" dirty="0"/>
              <a:t>Genome Biology, 2021</a:t>
            </a:r>
          </a:p>
          <a:p>
            <a:r>
              <a:rPr lang="en-US" dirty="0"/>
              <a:t>[</a:t>
            </a:r>
            <a:r>
              <a:rPr lang="en-US" dirty="0">
                <a:hlinkClick r:id="rId3"/>
              </a:rPr>
              <a:t>Source code</a:t>
            </a:r>
            <a:r>
              <a:rPr lang="en-US" dirty="0"/>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dirty="0">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36389072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F5BA-C137-3E47-A1E4-BA8114FE8F23}"/>
              </a:ext>
            </a:extLst>
          </p:cNvPr>
          <p:cNvSpPr>
            <a:spLocks noGrp="1"/>
          </p:cNvSpPr>
          <p:nvPr>
            <p:ph type="title"/>
          </p:nvPr>
        </p:nvSpPr>
        <p:spPr/>
        <p:txBody>
          <a:bodyPr/>
          <a:lstStyle/>
          <a:p>
            <a:r>
              <a:rPr lang="en-US" dirty="0"/>
              <a:t>Feedback From Our Community!</a:t>
            </a:r>
          </a:p>
        </p:txBody>
      </p:sp>
      <p:sp>
        <p:nvSpPr>
          <p:cNvPr id="4" name="Slide Number Placeholder 3">
            <a:extLst>
              <a:ext uri="{FF2B5EF4-FFF2-40B4-BE49-F238E27FC236}">
                <a16:creationId xmlns:a16="http://schemas.microsoft.com/office/drawing/2014/main" id="{4D4AB7DE-37BF-884D-868D-E48E2A58322F}"/>
              </a:ext>
            </a:extLst>
          </p:cNvPr>
          <p:cNvSpPr>
            <a:spLocks noGrp="1"/>
          </p:cNvSpPr>
          <p:nvPr>
            <p:ph type="sldNum" sz="quarter" idx="11"/>
          </p:nvPr>
        </p:nvSpPr>
        <p:spPr/>
        <p:txBody>
          <a:bodyPr/>
          <a:lstStyle/>
          <a:p>
            <a:fld id="{323594FA-E141-4234-AE05-360401972BE7}" type="slidenum">
              <a:rPr lang="en-US" altLang="en-US" smtClean="0"/>
              <a:pPr/>
              <a:t>58</a:t>
            </a:fld>
            <a:endParaRPr lang="en-US" altLang="en-US"/>
          </a:p>
        </p:txBody>
      </p:sp>
      <p:sp>
        <p:nvSpPr>
          <p:cNvPr id="11" name="Rectangle 10">
            <a:extLst>
              <a:ext uri="{FF2B5EF4-FFF2-40B4-BE49-F238E27FC236}">
                <a16:creationId xmlns:a16="http://schemas.microsoft.com/office/drawing/2014/main" id="{FE055ADA-4CEF-0E42-BE10-5CCBAA16B97D}"/>
              </a:ext>
            </a:extLst>
          </p:cNvPr>
          <p:cNvSpPr/>
          <p:nvPr/>
        </p:nvSpPr>
        <p:spPr>
          <a:xfrm>
            <a:off x="1403628" y="6402944"/>
            <a:ext cx="6717224" cy="369332"/>
          </a:xfrm>
          <a:prstGeom prst="rect">
            <a:avLst/>
          </a:prstGeom>
        </p:spPr>
        <p:txBody>
          <a:bodyPr wrap="square">
            <a:spAutoFit/>
          </a:bodyPr>
          <a:lstStyle/>
          <a:p>
            <a:r>
              <a:rPr lang="en-US" dirty="0">
                <a:hlinkClick r:id="rId2"/>
              </a:rPr>
              <a:t>https://twitter.com/mealser/status/1435223377644503040</a:t>
            </a:r>
            <a:r>
              <a:rPr lang="en-US" dirty="0"/>
              <a:t> </a:t>
            </a:r>
          </a:p>
        </p:txBody>
      </p:sp>
      <p:pic>
        <p:nvPicPr>
          <p:cNvPr id="6" name="Content Placeholder 5">
            <a:extLst>
              <a:ext uri="{FF2B5EF4-FFF2-40B4-BE49-F238E27FC236}">
                <a16:creationId xmlns:a16="http://schemas.microsoft.com/office/drawing/2014/main" id="{54EF3632-9060-A446-A340-8F8AE141A7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9936" y="3717032"/>
            <a:ext cx="6399928" cy="1547235"/>
          </a:xfrm>
        </p:spPr>
      </p:pic>
      <p:pic>
        <p:nvPicPr>
          <p:cNvPr id="15" name="Picture 14">
            <a:extLst>
              <a:ext uri="{FF2B5EF4-FFF2-40B4-BE49-F238E27FC236}">
                <a16:creationId xmlns:a16="http://schemas.microsoft.com/office/drawing/2014/main" id="{5CE845DA-55E8-1E4A-8594-12FFBEAD0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2060848"/>
            <a:ext cx="6399928" cy="1547235"/>
          </a:xfrm>
          <a:prstGeom prst="rect">
            <a:avLst/>
          </a:prstGeom>
        </p:spPr>
      </p:pic>
      <p:grpSp>
        <p:nvGrpSpPr>
          <p:cNvPr id="17" name="Group 16">
            <a:extLst>
              <a:ext uri="{FF2B5EF4-FFF2-40B4-BE49-F238E27FC236}">
                <a16:creationId xmlns:a16="http://schemas.microsoft.com/office/drawing/2014/main" id="{7EA2A1E7-0593-3241-A549-240A48BF5ECA}"/>
              </a:ext>
            </a:extLst>
          </p:cNvPr>
          <p:cNvGrpSpPr/>
          <p:nvPr/>
        </p:nvGrpSpPr>
        <p:grpSpPr>
          <a:xfrm>
            <a:off x="238257" y="764704"/>
            <a:ext cx="6399926" cy="1224137"/>
            <a:chOff x="152400" y="380343"/>
            <a:chExt cx="6934200" cy="1326329"/>
          </a:xfrm>
        </p:grpSpPr>
        <p:pic>
          <p:nvPicPr>
            <p:cNvPr id="8" name="Picture 7">
              <a:extLst>
                <a:ext uri="{FF2B5EF4-FFF2-40B4-BE49-F238E27FC236}">
                  <a16:creationId xmlns:a16="http://schemas.microsoft.com/office/drawing/2014/main" id="{704FBF4E-7E8D-7F4C-A1C9-C562820D3493}"/>
                </a:ext>
              </a:extLst>
            </p:cNvPr>
            <p:cNvPicPr>
              <a:picLocks noChangeAspect="1"/>
            </p:cNvPicPr>
            <p:nvPr/>
          </p:nvPicPr>
          <p:blipFill rotWithShape="1">
            <a:blip r:embed="rId5">
              <a:extLst>
                <a:ext uri="{28A0092B-C50C-407E-A947-70E740481C1C}">
                  <a14:useLocalDpi xmlns:a14="http://schemas.microsoft.com/office/drawing/2010/main" val="0"/>
                </a:ext>
              </a:extLst>
            </a:blip>
            <a:srcRect t="53699" b="24190"/>
            <a:stretch/>
          </p:blipFill>
          <p:spPr>
            <a:xfrm>
              <a:off x="152400" y="1198398"/>
              <a:ext cx="6934200" cy="508274"/>
            </a:xfrm>
            <a:prstGeom prst="rect">
              <a:avLst/>
            </a:prstGeom>
          </p:spPr>
        </p:pic>
        <p:pic>
          <p:nvPicPr>
            <p:cNvPr id="16" name="Picture 15">
              <a:extLst>
                <a:ext uri="{FF2B5EF4-FFF2-40B4-BE49-F238E27FC236}">
                  <a16:creationId xmlns:a16="http://schemas.microsoft.com/office/drawing/2014/main" id="{281D1E95-05C4-F342-9A7D-4030F157F089}"/>
                </a:ext>
              </a:extLst>
            </p:cNvPr>
            <p:cNvPicPr>
              <a:picLocks noChangeAspect="1"/>
            </p:cNvPicPr>
            <p:nvPr/>
          </p:nvPicPr>
          <p:blipFill rotWithShape="1">
            <a:blip r:embed="rId5">
              <a:extLst>
                <a:ext uri="{28A0092B-C50C-407E-A947-70E740481C1C}">
                  <a14:useLocalDpi xmlns:a14="http://schemas.microsoft.com/office/drawing/2010/main" val="0"/>
                </a:ext>
              </a:extLst>
            </a:blip>
            <a:srcRect b="64557"/>
            <a:stretch/>
          </p:blipFill>
          <p:spPr>
            <a:xfrm>
              <a:off x="152400" y="380343"/>
              <a:ext cx="6934200" cy="814744"/>
            </a:xfrm>
            <a:prstGeom prst="rect">
              <a:avLst/>
            </a:prstGeom>
          </p:spPr>
        </p:pic>
      </p:grpSp>
      <p:pic>
        <p:nvPicPr>
          <p:cNvPr id="19" name="Picture 18">
            <a:extLst>
              <a:ext uri="{FF2B5EF4-FFF2-40B4-BE49-F238E27FC236}">
                <a16:creationId xmlns:a16="http://schemas.microsoft.com/office/drawing/2014/main" id="{E6BCC8A6-0724-AA42-8DFD-8D2DB3BD4E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3856" y="5373216"/>
            <a:ext cx="6845344" cy="1054933"/>
          </a:xfrm>
          <a:prstGeom prst="rect">
            <a:avLst/>
          </a:prstGeom>
        </p:spPr>
      </p:pic>
    </p:spTree>
    <p:extLst>
      <p:ext uri="{BB962C8B-B14F-4D97-AF65-F5344CB8AC3E}">
        <p14:creationId xmlns:p14="http://schemas.microsoft.com/office/powerpoint/2010/main" val="1870965593"/>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19B15-B523-1745-A53F-6FEDBCA6065A}"/>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8EC23D5-A5CB-A847-ADDE-510CE8B7D484}"/>
              </a:ext>
            </a:extLst>
          </p:cNvPr>
          <p:cNvSpPr>
            <a:spLocks noGrp="1"/>
          </p:cNvSpPr>
          <p:nvPr>
            <p:ph idx="1"/>
          </p:nvPr>
        </p:nvSpPr>
        <p:spPr/>
        <p:txBody>
          <a:bodyPr/>
          <a:lstStyle/>
          <a:p>
            <a:pPr marL="0" indent="0" algn="ctr">
              <a:buNone/>
            </a:pPr>
            <a:endParaRPr lang="en-US" sz="4000" dirty="0"/>
          </a:p>
          <a:p>
            <a:pPr marL="0" indent="0" algn="ctr">
              <a:buNone/>
            </a:pPr>
            <a:r>
              <a:rPr lang="en-US" sz="4000" dirty="0"/>
              <a:t>Looking forward, </a:t>
            </a:r>
          </a:p>
          <a:p>
            <a:pPr marL="0" indent="0" algn="ctr">
              <a:buNone/>
            </a:pPr>
            <a:r>
              <a:rPr lang="en-US" sz="4000" dirty="0"/>
              <a:t>Will we be able to read </a:t>
            </a:r>
          </a:p>
          <a:p>
            <a:pPr marL="0" indent="0" algn="ctr">
              <a:buNone/>
            </a:pPr>
            <a:r>
              <a:rPr lang="en-US" sz="4000" dirty="0">
                <a:solidFill>
                  <a:srgbClr val="FF0000"/>
                </a:solidFill>
              </a:rPr>
              <a:t>the entire genome sequence</a:t>
            </a:r>
            <a:r>
              <a:rPr lang="en-US" sz="4000" dirty="0"/>
              <a:t>?</a:t>
            </a:r>
          </a:p>
        </p:txBody>
      </p:sp>
      <p:sp>
        <p:nvSpPr>
          <p:cNvPr id="4" name="Slide Number Placeholder 3">
            <a:extLst>
              <a:ext uri="{FF2B5EF4-FFF2-40B4-BE49-F238E27FC236}">
                <a16:creationId xmlns:a16="http://schemas.microsoft.com/office/drawing/2014/main" id="{11465323-03C8-8240-BB98-EF10F0D710B0}"/>
              </a:ext>
            </a:extLst>
          </p:cNvPr>
          <p:cNvSpPr>
            <a:spLocks noGrp="1"/>
          </p:cNvSpPr>
          <p:nvPr>
            <p:ph type="sldNum" sz="quarter" idx="11"/>
          </p:nvPr>
        </p:nvSpPr>
        <p:spPr/>
        <p:txBody>
          <a:bodyPr/>
          <a:lstStyle/>
          <a:p>
            <a:fld id="{323594FA-E141-4234-AE05-360401972BE7}" type="slidenum">
              <a:rPr lang="en-US" altLang="en-US" smtClean="0"/>
              <a:pPr/>
              <a:t>59</a:t>
            </a:fld>
            <a:endParaRPr lang="en-US" altLang="en-US"/>
          </a:p>
        </p:txBody>
      </p:sp>
    </p:spTree>
    <p:extLst>
      <p:ext uri="{BB962C8B-B14F-4D97-AF65-F5344CB8AC3E}">
        <p14:creationId xmlns:p14="http://schemas.microsoft.com/office/powerpoint/2010/main" val="396347280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F0F46-BA27-AA49-8EF9-EC179301F6B9}"/>
              </a:ext>
            </a:extLst>
          </p:cNvPr>
          <p:cNvSpPr>
            <a:spLocks noGrp="1"/>
          </p:cNvSpPr>
          <p:nvPr>
            <p:ph type="title"/>
          </p:nvPr>
        </p:nvSpPr>
        <p:spPr/>
        <p:txBody>
          <a:bodyPr/>
          <a:lstStyle/>
          <a:p>
            <a:r>
              <a:rPr lang="en-US"/>
              <a:t>What is Genome Analysis?</a:t>
            </a:r>
          </a:p>
        </p:txBody>
      </p:sp>
      <p:pic>
        <p:nvPicPr>
          <p:cNvPr id="6" name="Content Placeholder 5">
            <a:extLst>
              <a:ext uri="{FF2B5EF4-FFF2-40B4-BE49-F238E27FC236}">
                <a16:creationId xmlns:a16="http://schemas.microsoft.com/office/drawing/2014/main" id="{93323896-4A91-EE41-A752-EF0C58BBB36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7717" b="7611"/>
          <a:stretch/>
        </p:blipFill>
        <p:spPr>
          <a:xfrm>
            <a:off x="20320" y="980728"/>
            <a:ext cx="9103360" cy="4248472"/>
          </a:xfrm>
        </p:spPr>
      </p:pic>
      <p:sp>
        <p:nvSpPr>
          <p:cNvPr id="4" name="Slide Number Placeholder 3">
            <a:extLst>
              <a:ext uri="{FF2B5EF4-FFF2-40B4-BE49-F238E27FC236}">
                <a16:creationId xmlns:a16="http://schemas.microsoft.com/office/drawing/2014/main" id="{786038AD-488F-ED4E-A757-3879A4F94028}"/>
              </a:ext>
            </a:extLst>
          </p:cNvPr>
          <p:cNvSpPr>
            <a:spLocks noGrp="1"/>
          </p:cNvSpPr>
          <p:nvPr>
            <p:ph type="sldNum" sz="quarter" idx="11"/>
          </p:nvPr>
        </p:nvSpPr>
        <p:spPr/>
        <p:txBody>
          <a:bodyPr/>
          <a:lstStyle/>
          <a:p>
            <a:fld id="{323594FA-E141-4234-AE05-360401972BE7}" type="slidenum">
              <a:rPr lang="en-US" altLang="en-US" smtClean="0"/>
              <a:pPr/>
              <a:t>6</a:t>
            </a:fld>
            <a:endParaRPr lang="en-US" altLang="en-US"/>
          </a:p>
        </p:txBody>
      </p:sp>
      <p:pic>
        <p:nvPicPr>
          <p:cNvPr id="8" name="Content Placeholder 5">
            <a:extLst>
              <a:ext uri="{FF2B5EF4-FFF2-40B4-BE49-F238E27FC236}">
                <a16:creationId xmlns:a16="http://schemas.microsoft.com/office/drawing/2014/main" id="{EC7C2817-58EF-CC43-9B25-72DC29F7B6B3}"/>
              </a:ext>
            </a:extLst>
          </p:cNvPr>
          <p:cNvPicPr>
            <a:picLocks noChangeAspect="1"/>
          </p:cNvPicPr>
          <p:nvPr/>
        </p:nvPicPr>
        <p:blipFill rotWithShape="1">
          <a:blip r:embed="rId3">
            <a:extLst>
              <a:ext uri="{28A0092B-C50C-407E-A947-70E740481C1C}">
                <a14:useLocalDpi xmlns:a14="http://schemas.microsoft.com/office/drawing/2010/main" val="0"/>
              </a:ext>
            </a:extLst>
          </a:blip>
          <a:srcRect l="655" t="14133" r="39361" b="46000"/>
          <a:stretch/>
        </p:blipFill>
        <p:spPr bwMode="auto">
          <a:xfrm>
            <a:off x="-38100" y="2055704"/>
            <a:ext cx="9144000" cy="3798277"/>
          </a:xfrm>
          <a:prstGeom prst="rect">
            <a:avLst/>
          </a:prstGeom>
          <a:noFill/>
          <a:ln w="9525">
            <a:noFill/>
            <a:miter lim="800000"/>
            <a:headEnd/>
            <a:tailEnd/>
          </a:ln>
        </p:spPr>
      </p:pic>
      <p:sp>
        <p:nvSpPr>
          <p:cNvPr id="9" name="Rectangle 8">
            <a:extLst>
              <a:ext uri="{FF2B5EF4-FFF2-40B4-BE49-F238E27FC236}">
                <a16:creationId xmlns:a16="http://schemas.microsoft.com/office/drawing/2014/main" id="{D592F7CF-E8F3-054C-AFD7-B5F62167C37A}"/>
              </a:ext>
            </a:extLst>
          </p:cNvPr>
          <p:cNvSpPr/>
          <p:nvPr/>
        </p:nvSpPr>
        <p:spPr>
          <a:xfrm>
            <a:off x="1331640" y="6377672"/>
            <a:ext cx="7355160" cy="523220"/>
          </a:xfrm>
          <a:prstGeom prst="rect">
            <a:avLst/>
          </a:prstGeom>
        </p:spPr>
        <p:txBody>
          <a:bodyPr wrap="square">
            <a:spAutoFit/>
          </a:bodyPr>
          <a:lstStyle/>
          <a:p>
            <a:r>
              <a:rPr lang="en-US" sz="1400"/>
              <a:t>https://onlinelearning.hms.harvard.edu/hmx/courses/genetic-testing/ https://</a:t>
            </a:r>
            <a:r>
              <a:rPr lang="en-US" sz="1400" err="1"/>
              <a:t>www.nature.com</a:t>
            </a:r>
            <a:r>
              <a:rPr lang="en-US" sz="1400"/>
              <a:t>/subjects/genomic-analysis</a:t>
            </a:r>
          </a:p>
        </p:txBody>
      </p:sp>
    </p:spTree>
    <p:extLst>
      <p:ext uri="{BB962C8B-B14F-4D97-AF65-F5344CB8AC3E}">
        <p14:creationId xmlns:p14="http://schemas.microsoft.com/office/powerpoint/2010/main" val="1073200341"/>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052736"/>
            <a:ext cx="8458200" cy="2223864"/>
          </a:xfrm>
        </p:spPr>
        <p:txBody>
          <a:bodyPr/>
          <a:lstStyle/>
          <a:p>
            <a:pPr algn="ctr"/>
            <a:r>
              <a:rPr lang="en-US" b="1" dirty="0">
                <a:solidFill>
                  <a:srgbClr val="C00000"/>
                </a:solidFill>
              </a:rPr>
              <a:t>P&amp;S Mobile Genomics</a:t>
            </a:r>
            <a:br>
              <a:rPr lang="en-US" b="1" dirty="0">
                <a:solidFill>
                  <a:srgbClr val="C00000"/>
                </a:solidFill>
              </a:rPr>
            </a:br>
            <a:r>
              <a:rPr lang="en-US" dirty="0"/>
              <a:t>Lecture 3: </a:t>
            </a:r>
            <a:br>
              <a:rPr lang="en-US" dirty="0"/>
            </a:br>
            <a:r>
              <a:rPr lang="en-US" dirty="0"/>
              <a:t>Introduction to Sequencing</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31 October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250880905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8A3E3-421F-0B4B-BBB1-6A0EDFF7E525}"/>
              </a:ext>
            </a:extLst>
          </p:cNvPr>
          <p:cNvSpPr>
            <a:spLocks noGrp="1"/>
          </p:cNvSpPr>
          <p:nvPr>
            <p:ph type="title"/>
          </p:nvPr>
        </p:nvSpPr>
        <p:spPr/>
        <p:txBody>
          <a:bodyPr/>
          <a:lstStyle/>
          <a:p>
            <a:r>
              <a:rPr lang="en-US"/>
              <a:t>DNA Testing</a:t>
            </a:r>
          </a:p>
        </p:txBody>
      </p:sp>
      <p:sp>
        <p:nvSpPr>
          <p:cNvPr id="3" name="Slide Number Placeholder 2">
            <a:extLst>
              <a:ext uri="{FF2B5EF4-FFF2-40B4-BE49-F238E27FC236}">
                <a16:creationId xmlns:a16="http://schemas.microsoft.com/office/drawing/2014/main" id="{5B949470-7B94-D446-B223-8DAA123B67EA}"/>
              </a:ext>
            </a:extLst>
          </p:cNvPr>
          <p:cNvSpPr>
            <a:spLocks noGrp="1"/>
          </p:cNvSpPr>
          <p:nvPr>
            <p:ph type="sldNum" sz="quarter" idx="11"/>
          </p:nvPr>
        </p:nvSpPr>
        <p:spPr/>
        <p:txBody>
          <a:bodyPr/>
          <a:lstStyle/>
          <a:p>
            <a:fld id="{018A7077-2B78-4FB5-8F56-24239751AEF0}" type="slidenum">
              <a:rPr lang="en-US" altLang="en-US" smtClean="0"/>
              <a:pPr/>
              <a:t>7</a:t>
            </a:fld>
            <a:endParaRPr lang="en-US" altLang="en-US"/>
          </a:p>
        </p:txBody>
      </p:sp>
      <p:pic>
        <p:nvPicPr>
          <p:cNvPr id="4" name="Picture 3">
            <a:extLst>
              <a:ext uri="{FF2B5EF4-FFF2-40B4-BE49-F238E27FC236}">
                <a16:creationId xmlns:a16="http://schemas.microsoft.com/office/drawing/2014/main" id="{EC59B3C6-1E1D-654B-91EB-1AD0DD9EB891}"/>
              </a:ext>
            </a:extLst>
          </p:cNvPr>
          <p:cNvPicPr>
            <a:picLocks noChangeAspect="1"/>
          </p:cNvPicPr>
          <p:nvPr/>
        </p:nvPicPr>
        <p:blipFill rotWithShape="1">
          <a:blip r:embed="rId3"/>
          <a:srcRect l="53311" b="2328"/>
          <a:stretch/>
        </p:blipFill>
        <p:spPr>
          <a:xfrm>
            <a:off x="2905398" y="376773"/>
            <a:ext cx="5781402" cy="5866865"/>
          </a:xfrm>
          <a:prstGeom prst="snip2DiagRect">
            <a:avLst>
              <a:gd name="adj1" fmla="val 35982"/>
              <a:gd name="adj2" fmla="val 16667"/>
            </a:avLst>
          </a:prstGeom>
        </p:spPr>
      </p:pic>
      <p:pic>
        <p:nvPicPr>
          <p:cNvPr id="8" name="Picture 7">
            <a:extLst>
              <a:ext uri="{FF2B5EF4-FFF2-40B4-BE49-F238E27FC236}">
                <a16:creationId xmlns:a16="http://schemas.microsoft.com/office/drawing/2014/main" id="{B8849C57-45D2-0445-96DD-F38F0D4B9AB0}"/>
              </a:ext>
            </a:extLst>
          </p:cNvPr>
          <p:cNvPicPr>
            <a:picLocks noChangeAspect="1"/>
          </p:cNvPicPr>
          <p:nvPr/>
        </p:nvPicPr>
        <p:blipFill rotWithShape="1">
          <a:blip r:embed="rId4">
            <a:extLst>
              <a:ext uri="{28A0092B-C50C-407E-A947-70E740481C1C}">
                <a14:useLocalDpi xmlns:a14="http://schemas.microsoft.com/office/drawing/2010/main" val="0"/>
              </a:ext>
            </a:extLst>
          </a:blip>
          <a:srcRect l="36547" t="28151" r="39041" b="3376"/>
          <a:stretch/>
        </p:blipFill>
        <p:spPr>
          <a:xfrm>
            <a:off x="44862" y="1052736"/>
            <a:ext cx="2860536" cy="5014717"/>
          </a:xfrm>
          <a:prstGeom prst="rect">
            <a:avLst/>
          </a:prstGeom>
        </p:spPr>
      </p:pic>
      <p:sp>
        <p:nvSpPr>
          <p:cNvPr id="7" name="Rectangle 6">
            <a:extLst>
              <a:ext uri="{FF2B5EF4-FFF2-40B4-BE49-F238E27FC236}">
                <a16:creationId xmlns:a16="http://schemas.microsoft.com/office/drawing/2014/main" id="{E49AA3F9-0DE9-5847-9CEB-964BA132AD22}"/>
              </a:ext>
            </a:extLst>
          </p:cNvPr>
          <p:cNvSpPr/>
          <p:nvPr/>
        </p:nvSpPr>
        <p:spPr>
          <a:xfrm>
            <a:off x="1535618" y="6383515"/>
            <a:ext cx="6996821" cy="369332"/>
          </a:xfrm>
          <a:prstGeom prst="rect">
            <a:avLst/>
          </a:prstGeom>
        </p:spPr>
        <p:txBody>
          <a:bodyPr wrap="square">
            <a:spAutoFit/>
          </a:bodyPr>
          <a:lstStyle/>
          <a:p>
            <a:r>
              <a:rPr lang="en-US" dirty="0">
                <a:hlinkClick r:id="rId5"/>
              </a:rPr>
              <a:t>https://www.myheritage.ch/dna</a:t>
            </a:r>
            <a:r>
              <a:rPr lang="en-US" dirty="0"/>
              <a:t>      </a:t>
            </a:r>
            <a:r>
              <a:rPr lang="en-US" dirty="0">
                <a:hlinkClick r:id="rId6"/>
              </a:rPr>
              <a:t>https://www.23andme.com/</a:t>
            </a:r>
            <a:r>
              <a:rPr lang="en-US" dirty="0"/>
              <a:t>  </a:t>
            </a:r>
          </a:p>
        </p:txBody>
      </p:sp>
    </p:spTree>
    <p:extLst>
      <p:ext uri="{BB962C8B-B14F-4D97-AF65-F5344CB8AC3E}">
        <p14:creationId xmlns:p14="http://schemas.microsoft.com/office/powerpoint/2010/main" val="58298223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24C73-5AF6-4F4A-9274-142A50D8AB8D}"/>
              </a:ext>
            </a:extLst>
          </p:cNvPr>
          <p:cNvSpPr>
            <a:spLocks noGrp="1"/>
          </p:cNvSpPr>
          <p:nvPr>
            <p:ph type="title"/>
          </p:nvPr>
        </p:nvSpPr>
        <p:spPr/>
        <p:txBody>
          <a:bodyPr/>
          <a:lstStyle/>
          <a:p>
            <a:r>
              <a:rPr lang="en-US"/>
              <a:t>Human Chromosomes (23 Pairs)</a:t>
            </a:r>
          </a:p>
        </p:txBody>
      </p:sp>
      <p:sp>
        <p:nvSpPr>
          <p:cNvPr id="3" name="Slide Number Placeholder 2">
            <a:extLst>
              <a:ext uri="{FF2B5EF4-FFF2-40B4-BE49-F238E27FC236}">
                <a16:creationId xmlns:a16="http://schemas.microsoft.com/office/drawing/2014/main" id="{FF251B76-1659-7E4F-A276-DB9853932869}"/>
              </a:ext>
            </a:extLst>
          </p:cNvPr>
          <p:cNvSpPr>
            <a:spLocks noGrp="1"/>
          </p:cNvSpPr>
          <p:nvPr>
            <p:ph type="sldNum" sz="quarter" idx="11"/>
          </p:nvPr>
        </p:nvSpPr>
        <p:spPr/>
        <p:txBody>
          <a:bodyPr/>
          <a:lstStyle/>
          <a:p>
            <a:fld id="{018A7077-2B78-4FB5-8F56-24239751AEF0}" type="slidenum">
              <a:rPr lang="en-US" altLang="en-US" smtClean="0"/>
              <a:pPr/>
              <a:t>8</a:t>
            </a:fld>
            <a:endParaRPr lang="en-US" altLang="en-US"/>
          </a:p>
        </p:txBody>
      </p:sp>
      <p:pic>
        <p:nvPicPr>
          <p:cNvPr id="5" name="Picture 4">
            <a:extLst>
              <a:ext uri="{FF2B5EF4-FFF2-40B4-BE49-F238E27FC236}">
                <a16:creationId xmlns:a16="http://schemas.microsoft.com/office/drawing/2014/main" id="{E86778CE-9821-4F4A-A7A7-4CE5D783B0B6}"/>
              </a:ext>
            </a:extLst>
          </p:cNvPr>
          <p:cNvPicPr>
            <a:picLocks noChangeAspect="1"/>
          </p:cNvPicPr>
          <p:nvPr/>
        </p:nvPicPr>
        <p:blipFill rotWithShape="1">
          <a:blip r:embed="rId2"/>
          <a:srcRect t="9269" b="27176"/>
          <a:stretch/>
        </p:blipFill>
        <p:spPr>
          <a:xfrm>
            <a:off x="35496" y="980728"/>
            <a:ext cx="6480720" cy="4680520"/>
          </a:xfrm>
          <a:prstGeom prst="rect">
            <a:avLst/>
          </a:prstGeom>
        </p:spPr>
      </p:pic>
      <p:pic>
        <p:nvPicPr>
          <p:cNvPr id="6" name="Picture 5">
            <a:extLst>
              <a:ext uri="{FF2B5EF4-FFF2-40B4-BE49-F238E27FC236}">
                <a16:creationId xmlns:a16="http://schemas.microsoft.com/office/drawing/2014/main" id="{E29B6C1A-3E5B-AC45-A20B-E5D5DC45E3AD}"/>
              </a:ext>
            </a:extLst>
          </p:cNvPr>
          <p:cNvPicPr>
            <a:picLocks noChangeAspect="1"/>
          </p:cNvPicPr>
          <p:nvPr/>
        </p:nvPicPr>
        <p:blipFill rotWithShape="1">
          <a:blip r:embed="rId2"/>
          <a:srcRect t="73688" r="45396" b="1868"/>
          <a:stretch/>
        </p:blipFill>
        <p:spPr>
          <a:xfrm>
            <a:off x="5349552" y="4653136"/>
            <a:ext cx="3397187" cy="1728192"/>
          </a:xfrm>
          <a:prstGeom prst="rect">
            <a:avLst/>
          </a:prstGeom>
        </p:spPr>
      </p:pic>
      <p:cxnSp>
        <p:nvCxnSpPr>
          <p:cNvPr id="8" name="Straight Arrow Connector 7">
            <a:extLst>
              <a:ext uri="{FF2B5EF4-FFF2-40B4-BE49-F238E27FC236}">
                <a16:creationId xmlns:a16="http://schemas.microsoft.com/office/drawing/2014/main" id="{961AB769-E33B-804A-9C87-7D49E599759C}"/>
              </a:ext>
            </a:extLst>
          </p:cNvPr>
          <p:cNvCxnSpPr>
            <a:cxnSpLocks/>
          </p:cNvCxnSpPr>
          <p:nvPr/>
        </p:nvCxnSpPr>
        <p:spPr>
          <a:xfrm>
            <a:off x="4533900" y="1219200"/>
            <a:ext cx="254124" cy="3904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DA33500-C919-8548-867F-07B409BCAF0D}"/>
              </a:ext>
            </a:extLst>
          </p:cNvPr>
          <p:cNvCxnSpPr>
            <a:cxnSpLocks/>
          </p:cNvCxnSpPr>
          <p:nvPr/>
        </p:nvCxnSpPr>
        <p:spPr>
          <a:xfrm flipH="1">
            <a:off x="5220072" y="1219200"/>
            <a:ext cx="288032" cy="4928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2B837BA-6651-1F4F-8BBA-08E716899177}"/>
              </a:ext>
            </a:extLst>
          </p:cNvPr>
          <p:cNvSpPr txBox="1"/>
          <p:nvPr/>
        </p:nvSpPr>
        <p:spPr>
          <a:xfrm>
            <a:off x="3867960" y="896034"/>
            <a:ext cx="753471" cy="646331"/>
          </a:xfrm>
          <a:prstGeom prst="rect">
            <a:avLst/>
          </a:prstGeom>
          <a:noFill/>
        </p:spPr>
        <p:txBody>
          <a:bodyPr wrap="square" rtlCol="0">
            <a:spAutoFit/>
          </a:bodyPr>
          <a:lstStyle/>
          <a:p>
            <a:r>
              <a:rPr lang="en-US"/>
              <a:t>From </a:t>
            </a:r>
          </a:p>
          <a:p>
            <a:r>
              <a:rPr lang="en-US"/>
              <a:t>mom</a:t>
            </a:r>
          </a:p>
        </p:txBody>
      </p:sp>
      <p:sp>
        <p:nvSpPr>
          <p:cNvPr id="16" name="TextBox 15">
            <a:extLst>
              <a:ext uri="{FF2B5EF4-FFF2-40B4-BE49-F238E27FC236}">
                <a16:creationId xmlns:a16="http://schemas.microsoft.com/office/drawing/2014/main" id="{0835AC4A-7D69-1E4B-857E-51260AF0B209}"/>
              </a:ext>
            </a:extLst>
          </p:cNvPr>
          <p:cNvSpPr txBox="1"/>
          <p:nvPr/>
        </p:nvSpPr>
        <p:spPr>
          <a:xfrm>
            <a:off x="5473686" y="932908"/>
            <a:ext cx="886673" cy="646331"/>
          </a:xfrm>
          <a:prstGeom prst="rect">
            <a:avLst/>
          </a:prstGeom>
          <a:noFill/>
        </p:spPr>
        <p:txBody>
          <a:bodyPr wrap="square" rtlCol="0">
            <a:spAutoFit/>
          </a:bodyPr>
          <a:lstStyle/>
          <a:p>
            <a:r>
              <a:rPr lang="en-US"/>
              <a:t>From </a:t>
            </a:r>
          </a:p>
          <a:p>
            <a:r>
              <a:rPr lang="en-US"/>
              <a:t>dad</a:t>
            </a:r>
          </a:p>
        </p:txBody>
      </p:sp>
    </p:spTree>
    <p:extLst>
      <p:ext uri="{BB962C8B-B14F-4D97-AF65-F5344CB8AC3E}">
        <p14:creationId xmlns:p14="http://schemas.microsoft.com/office/powerpoint/2010/main" val="21960811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dissolv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dissolve">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24C73-5AF6-4F4A-9274-142A50D8AB8D}"/>
              </a:ext>
            </a:extLst>
          </p:cNvPr>
          <p:cNvSpPr>
            <a:spLocks noGrp="1"/>
          </p:cNvSpPr>
          <p:nvPr>
            <p:ph type="title"/>
          </p:nvPr>
        </p:nvSpPr>
        <p:spPr/>
        <p:txBody>
          <a:bodyPr/>
          <a:lstStyle/>
          <a:p>
            <a:r>
              <a:rPr lang="en-US"/>
              <a:t>Human Chromosomes (23 Pairs)</a:t>
            </a:r>
          </a:p>
        </p:txBody>
      </p:sp>
      <p:sp>
        <p:nvSpPr>
          <p:cNvPr id="3" name="Slide Number Placeholder 2">
            <a:extLst>
              <a:ext uri="{FF2B5EF4-FFF2-40B4-BE49-F238E27FC236}">
                <a16:creationId xmlns:a16="http://schemas.microsoft.com/office/drawing/2014/main" id="{FF251B76-1659-7E4F-A276-DB9853932869}"/>
              </a:ext>
            </a:extLst>
          </p:cNvPr>
          <p:cNvSpPr>
            <a:spLocks noGrp="1"/>
          </p:cNvSpPr>
          <p:nvPr>
            <p:ph type="sldNum" sz="quarter" idx="11"/>
          </p:nvPr>
        </p:nvSpPr>
        <p:spPr/>
        <p:txBody>
          <a:bodyPr/>
          <a:lstStyle/>
          <a:p>
            <a:fld id="{018A7077-2B78-4FB5-8F56-24239751AEF0}" type="slidenum">
              <a:rPr lang="en-US" altLang="en-US" smtClean="0"/>
              <a:pPr/>
              <a:t>9</a:t>
            </a:fld>
            <a:endParaRPr lang="en-US" altLang="en-US"/>
          </a:p>
        </p:txBody>
      </p:sp>
      <p:pic>
        <p:nvPicPr>
          <p:cNvPr id="5" name="Picture 4">
            <a:extLst>
              <a:ext uri="{FF2B5EF4-FFF2-40B4-BE49-F238E27FC236}">
                <a16:creationId xmlns:a16="http://schemas.microsoft.com/office/drawing/2014/main" id="{E86778CE-9821-4F4A-A7A7-4CE5D783B0B6}"/>
              </a:ext>
            </a:extLst>
          </p:cNvPr>
          <p:cNvPicPr>
            <a:picLocks noChangeAspect="1"/>
          </p:cNvPicPr>
          <p:nvPr/>
        </p:nvPicPr>
        <p:blipFill rotWithShape="1">
          <a:blip r:embed="rId2"/>
          <a:srcRect t="9269" b="27176"/>
          <a:stretch/>
        </p:blipFill>
        <p:spPr>
          <a:xfrm>
            <a:off x="35496" y="980728"/>
            <a:ext cx="6480720" cy="4680520"/>
          </a:xfrm>
          <a:prstGeom prst="rect">
            <a:avLst/>
          </a:prstGeom>
        </p:spPr>
      </p:pic>
      <p:pic>
        <p:nvPicPr>
          <p:cNvPr id="6" name="Picture 5">
            <a:extLst>
              <a:ext uri="{FF2B5EF4-FFF2-40B4-BE49-F238E27FC236}">
                <a16:creationId xmlns:a16="http://schemas.microsoft.com/office/drawing/2014/main" id="{E29B6C1A-3E5B-AC45-A20B-E5D5DC45E3AD}"/>
              </a:ext>
            </a:extLst>
          </p:cNvPr>
          <p:cNvPicPr>
            <a:picLocks noChangeAspect="1"/>
          </p:cNvPicPr>
          <p:nvPr/>
        </p:nvPicPr>
        <p:blipFill rotWithShape="1">
          <a:blip r:embed="rId2"/>
          <a:srcRect t="73688" r="45396" b="1868"/>
          <a:stretch/>
        </p:blipFill>
        <p:spPr>
          <a:xfrm>
            <a:off x="5349552" y="4653136"/>
            <a:ext cx="3397187" cy="1728192"/>
          </a:xfrm>
          <a:prstGeom prst="rect">
            <a:avLst/>
          </a:prstGeom>
        </p:spPr>
      </p:pic>
      <p:cxnSp>
        <p:nvCxnSpPr>
          <p:cNvPr id="8" name="Straight Arrow Connector 7">
            <a:extLst>
              <a:ext uri="{FF2B5EF4-FFF2-40B4-BE49-F238E27FC236}">
                <a16:creationId xmlns:a16="http://schemas.microsoft.com/office/drawing/2014/main" id="{961AB769-E33B-804A-9C87-7D49E599759C}"/>
              </a:ext>
            </a:extLst>
          </p:cNvPr>
          <p:cNvCxnSpPr>
            <a:cxnSpLocks/>
          </p:cNvCxnSpPr>
          <p:nvPr/>
        </p:nvCxnSpPr>
        <p:spPr>
          <a:xfrm>
            <a:off x="4533900" y="1219200"/>
            <a:ext cx="254124" cy="3904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DA33500-C919-8548-867F-07B409BCAF0D}"/>
              </a:ext>
            </a:extLst>
          </p:cNvPr>
          <p:cNvCxnSpPr>
            <a:cxnSpLocks/>
          </p:cNvCxnSpPr>
          <p:nvPr/>
        </p:nvCxnSpPr>
        <p:spPr>
          <a:xfrm flipH="1">
            <a:off x="5220072" y="1219200"/>
            <a:ext cx="288032" cy="49283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2B837BA-6651-1F4F-8BBA-08E716899177}"/>
              </a:ext>
            </a:extLst>
          </p:cNvPr>
          <p:cNvSpPr txBox="1"/>
          <p:nvPr/>
        </p:nvSpPr>
        <p:spPr>
          <a:xfrm>
            <a:off x="3867960" y="896034"/>
            <a:ext cx="753471" cy="646331"/>
          </a:xfrm>
          <a:prstGeom prst="rect">
            <a:avLst/>
          </a:prstGeom>
          <a:noFill/>
        </p:spPr>
        <p:txBody>
          <a:bodyPr wrap="square" rtlCol="0">
            <a:spAutoFit/>
          </a:bodyPr>
          <a:lstStyle/>
          <a:p>
            <a:r>
              <a:rPr lang="en-US"/>
              <a:t>From </a:t>
            </a:r>
          </a:p>
          <a:p>
            <a:r>
              <a:rPr lang="en-US"/>
              <a:t>mom</a:t>
            </a:r>
          </a:p>
        </p:txBody>
      </p:sp>
      <p:sp>
        <p:nvSpPr>
          <p:cNvPr id="16" name="TextBox 15">
            <a:extLst>
              <a:ext uri="{FF2B5EF4-FFF2-40B4-BE49-F238E27FC236}">
                <a16:creationId xmlns:a16="http://schemas.microsoft.com/office/drawing/2014/main" id="{0835AC4A-7D69-1E4B-857E-51260AF0B209}"/>
              </a:ext>
            </a:extLst>
          </p:cNvPr>
          <p:cNvSpPr txBox="1"/>
          <p:nvPr/>
        </p:nvSpPr>
        <p:spPr>
          <a:xfrm>
            <a:off x="5473686" y="932908"/>
            <a:ext cx="886673" cy="646331"/>
          </a:xfrm>
          <a:prstGeom prst="rect">
            <a:avLst/>
          </a:prstGeom>
          <a:noFill/>
        </p:spPr>
        <p:txBody>
          <a:bodyPr wrap="square" rtlCol="0">
            <a:spAutoFit/>
          </a:bodyPr>
          <a:lstStyle/>
          <a:p>
            <a:r>
              <a:rPr lang="en-US"/>
              <a:t>From </a:t>
            </a:r>
          </a:p>
          <a:p>
            <a:r>
              <a:rPr lang="en-US"/>
              <a:t>dad</a:t>
            </a:r>
          </a:p>
        </p:txBody>
      </p:sp>
      <p:pic>
        <p:nvPicPr>
          <p:cNvPr id="17" name="Picture 16">
            <a:extLst>
              <a:ext uri="{FF2B5EF4-FFF2-40B4-BE49-F238E27FC236}">
                <a16:creationId xmlns:a16="http://schemas.microsoft.com/office/drawing/2014/main" id="{0FBAECAA-F2A9-EA49-83F1-C89CCE56B1DF}"/>
              </a:ext>
            </a:extLst>
          </p:cNvPr>
          <p:cNvPicPr>
            <a:picLocks noChangeAspect="1"/>
          </p:cNvPicPr>
          <p:nvPr/>
        </p:nvPicPr>
        <p:blipFill rotWithShape="1">
          <a:blip r:embed="rId3"/>
          <a:srcRect l="47967" t="13565" b="26157"/>
          <a:stretch/>
        </p:blipFill>
        <p:spPr>
          <a:xfrm>
            <a:off x="6613973" y="980728"/>
            <a:ext cx="2409655" cy="2941104"/>
          </a:xfrm>
          <a:prstGeom prst="rect">
            <a:avLst/>
          </a:prstGeom>
        </p:spPr>
      </p:pic>
      <p:sp>
        <p:nvSpPr>
          <p:cNvPr id="18" name="Oval 17">
            <a:extLst>
              <a:ext uri="{FF2B5EF4-FFF2-40B4-BE49-F238E27FC236}">
                <a16:creationId xmlns:a16="http://schemas.microsoft.com/office/drawing/2014/main" id="{A78A5AF3-991E-B945-BE8E-7287777BB2CE}"/>
              </a:ext>
            </a:extLst>
          </p:cNvPr>
          <p:cNvSpPr/>
          <p:nvPr/>
        </p:nvSpPr>
        <p:spPr>
          <a:xfrm>
            <a:off x="4398100" y="2175302"/>
            <a:ext cx="466609" cy="44473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A22CCF45-2A5F-FC4E-BE96-A91E3228B210}"/>
              </a:ext>
            </a:extLst>
          </p:cNvPr>
          <p:cNvCxnSpPr>
            <a:cxnSpLocks/>
            <a:stCxn id="18" idx="5"/>
          </p:cNvCxnSpPr>
          <p:nvPr/>
        </p:nvCxnSpPr>
        <p:spPr>
          <a:xfrm>
            <a:off x="4796376" y="2554905"/>
            <a:ext cx="391092" cy="2231024"/>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74A7939-EC4A-DC4E-8B86-BBEF33CF8A29}"/>
              </a:ext>
            </a:extLst>
          </p:cNvPr>
          <p:cNvCxnSpPr>
            <a:cxnSpLocks/>
            <a:stCxn id="18" idx="1"/>
          </p:cNvCxnSpPr>
          <p:nvPr/>
        </p:nvCxnSpPr>
        <p:spPr>
          <a:xfrm flipH="1" flipV="1">
            <a:off x="1738665" y="2175304"/>
            <a:ext cx="2727768" cy="6512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id="{31C505B9-3E30-0049-A756-63F163638719}"/>
              </a:ext>
            </a:extLst>
          </p:cNvPr>
          <p:cNvPicPr>
            <a:picLocks noChangeAspect="1"/>
          </p:cNvPicPr>
          <p:nvPr/>
        </p:nvPicPr>
        <p:blipFill rotWithShape="1">
          <a:blip r:embed="rId3"/>
          <a:srcRect r="54595" b="13855"/>
          <a:stretch/>
        </p:blipFill>
        <p:spPr>
          <a:xfrm rot="18536055">
            <a:off x="1207864" y="1589793"/>
            <a:ext cx="2701702" cy="5400600"/>
          </a:xfrm>
          <a:prstGeom prst="rect">
            <a:avLst/>
          </a:prstGeom>
        </p:spPr>
      </p:pic>
    </p:spTree>
    <p:extLst>
      <p:ext uri="{BB962C8B-B14F-4D97-AF65-F5344CB8AC3E}">
        <p14:creationId xmlns:p14="http://schemas.microsoft.com/office/powerpoint/2010/main" val="233899239"/>
      </p:ext>
    </p:extLst>
  </p:cSld>
  <p:clrMapOvr>
    <a:masterClrMapping/>
  </p:clrMapOvr>
  <p:transition/>
</p:sld>
</file>

<file path=ppt/theme/theme1.xml><?xml version="1.0" encoding="utf-8"?>
<a:theme xmlns:a="http://schemas.openxmlformats.org/drawingml/2006/main" name="Edge">
  <a:themeElements>
    <a:clrScheme name="Custom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3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5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1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6.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1_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5DED0AF8-637D-490F-B56E-C8CE9BE1B1E6}"/>
    </a:ext>
  </a:ext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297990</TotalTime>
  <Words>3551</Words>
  <Application>Microsoft Macintosh PowerPoint</Application>
  <PresentationFormat>On-screen Show (4:3)</PresentationFormat>
  <Paragraphs>845</Paragraphs>
  <Slides>60</Slides>
  <Notes>23</Notes>
  <HiddenSlides>0</HiddenSlides>
  <MMClips>0</MMClips>
  <ScaleCrop>false</ScaleCrop>
  <HeadingPairs>
    <vt:vector size="8" baseType="variant">
      <vt:variant>
        <vt:lpstr>Fonts Used</vt:lpstr>
      </vt:variant>
      <vt:variant>
        <vt:i4>15</vt:i4>
      </vt:variant>
      <vt:variant>
        <vt:lpstr>Theme</vt:lpstr>
      </vt:variant>
      <vt:variant>
        <vt:i4>39</vt:i4>
      </vt:variant>
      <vt:variant>
        <vt:lpstr>Embedded OLE Servers</vt:lpstr>
      </vt:variant>
      <vt:variant>
        <vt:i4>1</vt:i4>
      </vt:variant>
      <vt:variant>
        <vt:lpstr>Slide Titles</vt:lpstr>
      </vt:variant>
      <vt:variant>
        <vt:i4>60</vt:i4>
      </vt:variant>
    </vt:vector>
  </HeadingPairs>
  <TitlesOfParts>
    <vt:vector size="115" baseType="lpstr">
      <vt:lpstr>Arial</vt:lpstr>
      <vt:lpstr>Arial</vt:lpstr>
      <vt:lpstr>Arial Black</vt:lpstr>
      <vt:lpstr>Calibri</vt:lpstr>
      <vt:lpstr>Courier New</vt:lpstr>
      <vt:lpstr>europa</vt:lpstr>
      <vt:lpstr>Garamond</vt:lpstr>
      <vt:lpstr>Gill Sans</vt:lpstr>
      <vt:lpstr>Gill Sans MT</vt:lpstr>
      <vt:lpstr>Helvetica Neue</vt:lpstr>
      <vt:lpstr>inherit</vt:lpstr>
      <vt:lpstr>Tahoma</vt:lpstr>
      <vt:lpstr>Times New Roman</vt:lpstr>
      <vt:lpstr>Tw Cen MT</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144_Edge</vt:lpstr>
      <vt:lpstr>148_Edge</vt:lpstr>
      <vt:lpstr>3_Metropolitan_bullet</vt:lpstr>
      <vt:lpstr>151_Edge</vt:lpstr>
      <vt:lpstr>152_Edge</vt:lpstr>
      <vt:lpstr>154_Edge</vt:lpstr>
      <vt:lpstr>156_Edge</vt:lpstr>
      <vt:lpstr>159_Edge</vt:lpstr>
      <vt:lpstr>safari</vt:lpstr>
      <vt:lpstr>5_Edge</vt:lpstr>
      <vt:lpstr>7_Edge</vt:lpstr>
      <vt:lpstr>1_safari</vt:lpstr>
      <vt:lpstr>8_Office Theme</vt:lpstr>
      <vt:lpstr>Visio</vt:lpstr>
      <vt:lpstr>P&amp;S Mobile Genomics Lecture 3:  Introduction to Sequencing</vt:lpstr>
      <vt:lpstr>Agenda for Today</vt:lpstr>
      <vt:lpstr>Agenda for Today</vt:lpstr>
      <vt:lpstr>What is Data Analysis? </vt:lpstr>
      <vt:lpstr>What is Genome Analysis?</vt:lpstr>
      <vt:lpstr>What is Genome Analysis?</vt:lpstr>
      <vt:lpstr>DNA Testing</vt:lpstr>
      <vt:lpstr>Human Chromosomes (23 Pairs)</vt:lpstr>
      <vt:lpstr>Human Chromosomes (23 Pairs)</vt:lpstr>
      <vt:lpstr>Finding SNPs Associated with Complex Trait</vt:lpstr>
      <vt:lpstr>Genome-Wide Association Study (GWAS)</vt:lpstr>
      <vt:lpstr>Similar Association Studies</vt:lpstr>
      <vt:lpstr>SNPs and Personalized Medicine </vt:lpstr>
      <vt:lpstr>Personalized Medicine for Critically Ill Infants</vt:lpstr>
      <vt:lpstr>Personalized Medicine in UK</vt:lpstr>
      <vt:lpstr>Much Larger Structural Variations!</vt:lpstr>
      <vt:lpstr>Recommended Reading</vt:lpstr>
      <vt:lpstr>Agenda for Today</vt:lpstr>
      <vt:lpstr>What is Intelligent Genome Analysis?</vt:lpstr>
      <vt:lpstr>PowerPoint Presentation</vt:lpstr>
      <vt:lpstr>Fast Genome Analysis?</vt:lpstr>
      <vt:lpstr>Intelligent Architecture?</vt:lpstr>
      <vt:lpstr>Intelligent Architecture?</vt:lpstr>
      <vt:lpstr>Privacy-Preserving Genome Analysis?</vt:lpstr>
      <vt:lpstr>Can you Really Anonymize the Donors?</vt:lpstr>
      <vt:lpstr>Privacy-Preserving DNA Test</vt:lpstr>
      <vt:lpstr>Rapid Surveillance of Disease Outbreaks?</vt:lpstr>
      <vt:lpstr>Scalable SARS-CoV-2 Testing</vt:lpstr>
      <vt:lpstr>Population-Scale Microbiome Profiling</vt:lpstr>
      <vt:lpstr>City-Scale Microbiome Profiling</vt:lpstr>
      <vt:lpstr>Population-Scale Microbiome Profiling </vt:lpstr>
      <vt:lpstr>Plague in New York Subway System?</vt:lpstr>
      <vt:lpstr>Plague in New York Subway System?</vt:lpstr>
      <vt:lpstr>Failure of Bioinformatics</vt:lpstr>
      <vt:lpstr>PowerPoint Presentation</vt:lpstr>
      <vt:lpstr>Achieving Intelligent Genome Analysis?</vt:lpstr>
      <vt:lpstr>Agenda for Today</vt:lpstr>
      <vt:lpstr>Genome Analysis</vt:lpstr>
      <vt:lpstr>Genome Analysis</vt:lpstr>
      <vt:lpstr>Suggested Readings</vt:lpstr>
      <vt:lpstr>Suggested Readings</vt:lpstr>
      <vt:lpstr>Genome Sequencer is a Chopper</vt:lpstr>
      <vt:lpstr>High-Throughput Sequencers</vt:lpstr>
      <vt:lpstr>Oxford Nanopore Sequencers</vt:lpstr>
      <vt:lpstr>Illumina Sequencers</vt:lpstr>
      <vt:lpstr>How Does Illumina Machine Work?</vt:lpstr>
      <vt:lpstr>How Does Illumina Machine Work?</vt:lpstr>
      <vt:lpstr>How Does Illumina Machine Work?</vt:lpstr>
      <vt:lpstr>How Does Nanopore Machine Work?</vt:lpstr>
      <vt:lpstr>How Does Nanopore Machine Work?</vt:lpstr>
      <vt:lpstr>Common Disadvantages!</vt:lpstr>
      <vt:lpstr>Solving the Puzzle</vt:lpstr>
      <vt:lpstr>HTS Sequencing Output</vt:lpstr>
      <vt:lpstr>HiFi Reads (PacBio)</vt:lpstr>
      <vt:lpstr>HiFi Reads (PacBio)</vt:lpstr>
      <vt:lpstr>PowerPoint Presentation</vt:lpstr>
      <vt:lpstr>Read Mapping in 111 pages! </vt:lpstr>
      <vt:lpstr>Feedback From Our Community!</vt:lpstr>
      <vt:lpstr>PowerPoint Presentation</vt:lpstr>
      <vt:lpstr>P&amp;S Mobile Genomics Lecture 3:  Introduction to Sequencing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Firtina  Can</cp:lastModifiedBy>
  <cp:revision>4102</cp:revision>
  <cp:lastPrinted>2020-01-07T09:53:36Z</cp:lastPrinted>
  <dcterms:created xsi:type="dcterms:W3CDTF">2010-10-08T20:41:54Z</dcterms:created>
  <dcterms:modified xsi:type="dcterms:W3CDTF">2022-10-31T06:58:39Z</dcterms:modified>
</cp:coreProperties>
</file>